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98" r:id="rId11"/>
    <p:sldId id="285" r:id="rId12"/>
    <p:sldId id="288" r:id="rId13"/>
    <p:sldId id="299" r:id="rId14"/>
    <p:sldId id="289" r:id="rId15"/>
    <p:sldId id="258" r:id="rId16"/>
    <p:sldId id="273" r:id="rId17"/>
    <p:sldId id="275" r:id="rId18"/>
    <p:sldId id="278" r:id="rId19"/>
    <p:sldId id="276" r:id="rId20"/>
    <p:sldId id="277" r:id="rId21"/>
    <p:sldId id="279" r:id="rId22"/>
    <p:sldId id="281" r:id="rId23"/>
    <p:sldId id="290" r:id="rId24"/>
    <p:sldId id="294" r:id="rId25"/>
    <p:sldId id="295" r:id="rId26"/>
    <p:sldId id="300" r:id="rId27"/>
    <p:sldId id="301" r:id="rId28"/>
    <p:sldId id="302" r:id="rId29"/>
    <p:sldId id="303" r:id="rId30"/>
    <p:sldId id="280" r:id="rId31"/>
    <p:sldId id="282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283" r:id="rId45"/>
    <p:sldId id="317" r:id="rId46"/>
    <p:sldId id="318" r:id="rId47"/>
    <p:sldId id="319" r:id="rId48"/>
    <p:sldId id="321" r:id="rId49"/>
    <p:sldId id="296" r:id="rId50"/>
    <p:sldId id="310" r:id="rId51"/>
    <p:sldId id="322" r:id="rId52"/>
    <p:sldId id="323" r:id="rId53"/>
    <p:sldId id="324" r:id="rId54"/>
    <p:sldId id="325" r:id="rId55"/>
    <p:sldId id="326" r:id="rId5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7BCB9-C0B2-4A3D-81CF-34285A9D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F10159-07AC-41DA-B981-E61E0C2B1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A030B-A0D4-466B-9E3E-39AD50D5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CFD1D5-0326-40B5-A9CE-C7D84093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AC4D53-85C5-4912-8DE4-69E0EA6F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199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0B4D-FAC9-4BED-80F2-C8E27A22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091836-BC3C-465C-BAEB-55D97D652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D7B0B-A4D9-4995-8291-F15B0063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E55B3-983F-401B-BEC8-BBEEAA84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72017-D37C-46AB-9EE3-53D725FC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29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B29152-E6C4-4834-BE1E-33CA7BA6D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9FB500-CA5D-49D1-A0BF-AC3B9AFAB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6C7D6-50B0-4AC4-8BEB-DAFDCA89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8F2ED-87F2-4089-B843-3D84D3D5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731724-5699-4FBA-AE7C-327DCB3B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340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422F3-A7CF-4206-A5D7-9DF9F701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D9633-9410-44D2-BF17-BCD61B1E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74E41D-050E-4AD8-B7BD-1B327EC4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34E51-6164-4CCD-8716-B4285B65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A9CC2-4A5D-4AED-8192-340E7387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2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9210F-01F8-4FBA-BEE0-F2B4AE03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C28E1A-E162-46D8-873A-12FF236F8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6F3C4B-C983-443B-9D2E-4C37D2DF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BA6DA-8CAA-4F23-9C99-F7A58DA4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6D3FD-C0AB-4F59-8219-1A5A4B97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19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C9F32-C011-4B70-AEB6-2DA7F475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D9E73-AD3F-40FF-8300-E78417B87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39C2F7-EA30-469C-AAC3-7F4C78859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6E31E-BE8A-45A5-8911-D04187CC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8E2992-EC51-4FB4-9BA6-3DCEAA6B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CEA229-1E3A-4C8F-ADCF-4D554719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4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A9335-16F4-440B-83EC-522ED924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8D09CD-9E3A-43D3-B622-D0EBFB0F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0B95A7-49A9-47E1-BBF3-ABBD5E0B3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646F3-63C2-4F8F-8779-7D549947B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2D503A-9C84-4321-8737-CCC631FEA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93A252-F58B-4454-BF3D-B63B62BF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3AFEF4-364C-4991-A20C-5F29A61F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C18BCD-590F-4872-B341-AADFA14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0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22EB-A864-44EC-B5BF-2FD3715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64AE54-E919-4B71-B97C-5D680CDA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98835D-46B5-46F7-AF30-1D8C4557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EAC273-EDCE-4337-A8E3-B61AEC51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7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BF8DB0-A6F0-44EE-991B-54D33B26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D6E97E-06FA-4BB1-8449-24F7266E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D5F85-7EF5-47A5-BCAF-5FB0B951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599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E1F23-11C1-4B09-AF2A-744DB4C2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B9BC2C-E808-4506-8E85-28E603FD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770E5-9586-432E-942C-0B4C70696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921C7-AF66-4A98-AEB5-43A094F4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A8CE72-83FC-425D-B8EC-6D2A34D2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413EFF-3285-474D-B822-73711962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79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F26DE-FC23-4A31-AE97-27B3B060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7AE0DD-1DD0-40C9-BFE1-114D32330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2A3605-8D1B-4227-97DC-6E04810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A9AB9A-FF60-449A-9020-16571609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A2E996-54AD-4500-A329-2F418832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E74C6B-6BF3-4381-87BE-3C9B5644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90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DFD42F-BB83-4943-B614-6D10CEE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28DF5-EBF5-40A5-89C8-674AFB79E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7E31B2-3460-43D2-9169-2CC52961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F126-63EA-4B82-BA20-396E369DBACB}" type="datetimeFigureOut">
              <a:rPr lang="es-CO" smtClean="0"/>
              <a:t>1/03/2022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44E125-D08E-4CFA-9878-5D90E1D0D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071F97-D0C4-4675-A101-37E3DFF8C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934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5.mp4"/><Relationship Id="rId7" Type="http://schemas.openxmlformats.org/officeDocument/2006/relationships/image" Target="../media/image10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7.g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7.png"/><Relationship Id="rId7" Type="http://schemas.openxmlformats.org/officeDocument/2006/relationships/image" Target="../media/image14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17.png"/><Relationship Id="rId21" Type="http://schemas.openxmlformats.org/officeDocument/2006/relationships/image" Target="../media/image151.png"/><Relationship Id="rId7" Type="http://schemas.openxmlformats.org/officeDocument/2006/relationships/image" Target="../media/image141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15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23.png"/><Relationship Id="rId5" Type="http://schemas.openxmlformats.org/officeDocument/2006/relationships/image" Target="../media/image139.png"/><Relationship Id="rId15" Type="http://schemas.openxmlformats.org/officeDocument/2006/relationships/image" Target="../media/image145.png"/><Relationship Id="rId10" Type="http://schemas.openxmlformats.org/officeDocument/2006/relationships/image" Target="../media/image122.png"/><Relationship Id="rId19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20.png"/><Relationship Id="rId1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48.png"/><Relationship Id="rId4" Type="http://schemas.openxmlformats.org/officeDocument/2006/relationships/image" Target="../media/image154.png"/><Relationship Id="rId9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2.png"/><Relationship Id="rId15" Type="http://schemas.openxmlformats.org/officeDocument/2006/relationships/image" Target="../media/image35.png"/><Relationship Id="rId10" Type="http://schemas.openxmlformats.org/officeDocument/2006/relationships/image" Target="../media/image34.png"/><Relationship Id="rId9" Type="http://schemas.openxmlformats.org/officeDocument/2006/relationships/image" Target="../media/image33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 descr="Forma&#10;&#10;Descripción generada automáticamente">
            <a:extLst>
              <a:ext uri="{FF2B5EF4-FFF2-40B4-BE49-F238E27FC236}">
                <a16:creationId xmlns:a16="http://schemas.microsoft.com/office/drawing/2014/main" id="{E6F465DE-4AAC-4A03-ACA0-17CB8B1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" y="5518672"/>
            <a:ext cx="1228578" cy="11716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0E6FC5-0756-4FF8-8841-4101A46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71" y="5416062"/>
            <a:ext cx="1441938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915D35F1-F2E1-4C2C-B388-13A4F0A7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Operator approach to epidemic models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E3B59812-5DD3-452A-AF24-F0AAD38D3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MX" dirty="0"/>
              <a:t>José Alejandro Rojas Venegas</a:t>
            </a:r>
          </a:p>
          <a:p>
            <a:r>
              <a:rPr lang="es-MX" dirty="0"/>
              <a:t>Grupo de Econofísica y Sociofísica </a:t>
            </a:r>
          </a:p>
          <a:p>
            <a:r>
              <a:rPr lang="es-CO" dirty="0"/>
              <a:t>Departamento de Física, Facultad de Ciencias</a:t>
            </a:r>
          </a:p>
          <a:p>
            <a:r>
              <a:rPr lang="es-CO" dirty="0"/>
              <a:t>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274708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master equation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3" r="64464"/>
          <a:stretch/>
        </p:blipFill>
        <p:spPr bwMode="auto">
          <a:xfrm>
            <a:off x="1298729" y="3008779"/>
            <a:ext cx="2288534" cy="22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E6F9F1-3F0B-4711-A245-7DE8B3FC36B8}"/>
              </a:ext>
            </a:extLst>
          </p:cNvPr>
          <p:cNvSpPr/>
          <p:nvPr/>
        </p:nvSpPr>
        <p:spPr>
          <a:xfrm>
            <a:off x="1229419" y="3564350"/>
            <a:ext cx="1766999" cy="10473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F169E9-7AC0-4791-A595-F2461D69FF1A}"/>
              </a:ext>
            </a:extLst>
          </p:cNvPr>
          <p:cNvCxnSpPr>
            <a:cxnSpLocks/>
          </p:cNvCxnSpPr>
          <p:nvPr/>
        </p:nvCxnSpPr>
        <p:spPr>
          <a:xfrm>
            <a:off x="1636428" y="4089326"/>
            <a:ext cx="953418" cy="820299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7AD03CC-6FB8-43AF-9B7C-EAF5006E49F9}"/>
              </a:ext>
            </a:extLst>
          </p:cNvPr>
          <p:cNvCxnSpPr>
            <a:cxnSpLocks/>
          </p:cNvCxnSpPr>
          <p:nvPr/>
        </p:nvCxnSpPr>
        <p:spPr>
          <a:xfrm flipV="1">
            <a:off x="1636428" y="3253154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7500" r="-29167"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/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blipFill>
                <a:blip r:embed="rId4"/>
                <a:stretch>
                  <a:fillRect l="-32353" t="-4444" r="-29412" b="-1111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/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blipFill>
                <a:blip r:embed="rId5"/>
                <a:stretch>
                  <a:fillRect l="-41667" r="-29167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/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/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blipFill>
                <a:blip r:embed="rId7"/>
                <a:stretch>
                  <a:fillRect l="-8791" r="-9890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2F6676B-0E55-4ED4-854E-60FFB81F38E1}"/>
              </a:ext>
            </a:extLst>
          </p:cNvPr>
          <p:cNvCxnSpPr>
            <a:cxnSpLocks/>
          </p:cNvCxnSpPr>
          <p:nvPr/>
        </p:nvCxnSpPr>
        <p:spPr>
          <a:xfrm flipV="1">
            <a:off x="1618203" y="4120472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F62B70A-5FF0-4BDB-A950-FCF8895883E5}"/>
              </a:ext>
            </a:extLst>
          </p:cNvPr>
          <p:cNvCxnSpPr>
            <a:cxnSpLocks/>
          </p:cNvCxnSpPr>
          <p:nvPr/>
        </p:nvCxnSpPr>
        <p:spPr>
          <a:xfrm>
            <a:off x="1608334" y="3269476"/>
            <a:ext cx="953418" cy="820299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DE696B7B-4438-4206-889D-5A7C915C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60" y="2901808"/>
            <a:ext cx="2782478" cy="7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96BA640-5729-45DD-B01E-E5417570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081280"/>
            <a:ext cx="1598690" cy="3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2CA860CF-84A3-4D0C-B47D-CD758165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11" y="3101797"/>
            <a:ext cx="1598689" cy="3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5D3A1B1-2BF0-4198-88F1-0048A307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4487941"/>
            <a:ext cx="2288534" cy="3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CFA2C6F-EBC1-440B-BF4A-211017DD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816897"/>
            <a:ext cx="2187100" cy="38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71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Doi-</a:t>
            </a:r>
            <a:r>
              <a:rPr lang="en-US" dirty="0" err="1"/>
              <a:t>Peliti</a:t>
            </a:r>
            <a:r>
              <a:rPr lang="en-US" dirty="0"/>
              <a:t> notation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C01FB2F-0B8E-4A9A-9889-B6398270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" y="4340294"/>
            <a:ext cx="3445475" cy="53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76CD105-7FDA-42CB-ACA2-973F630ECD2E}"/>
              </a:ext>
            </a:extLst>
          </p:cNvPr>
          <p:cNvCxnSpPr/>
          <p:nvPr/>
        </p:nvCxnSpPr>
        <p:spPr>
          <a:xfrm flipH="1">
            <a:off x="3733957" y="2102678"/>
            <a:ext cx="1814286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DB9EB20-7AE3-41AC-A238-16309E97B84B}"/>
              </a:ext>
            </a:extLst>
          </p:cNvPr>
          <p:cNvSpPr txBox="1"/>
          <p:nvPr/>
        </p:nvSpPr>
        <p:spPr>
          <a:xfrm>
            <a:off x="6096000" y="2439047"/>
            <a:ext cx="4280452" cy="64633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The state represent the probability vector on the probability space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ECD678-984C-4173-BCAA-EF1B70FBA53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007835" y="4625174"/>
            <a:ext cx="2088165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ED6D2A1-D73E-4AB8-9BD9-28F7BFECC5AF}"/>
              </a:ext>
            </a:extLst>
          </p:cNvPr>
          <p:cNvSpPr txBox="1"/>
          <p:nvPr/>
        </p:nvSpPr>
        <p:spPr>
          <a:xfrm>
            <a:off x="6096000" y="4440508"/>
            <a:ext cx="4280452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Ladder operators will create the dynamics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10672FB-7D12-4C49-9FE2-D5AA5E1D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8" y="2950849"/>
            <a:ext cx="3552756" cy="10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F39A1D7-252F-47C7-85AD-C9FE7B74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" y="1767183"/>
            <a:ext cx="2727287" cy="9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29D6510-0904-491F-B959-EAD71CE171E9}"/>
              </a:ext>
            </a:extLst>
          </p:cNvPr>
          <p:cNvCxnSpPr/>
          <p:nvPr/>
        </p:nvCxnSpPr>
        <p:spPr>
          <a:xfrm flipH="1">
            <a:off x="3937159" y="3142182"/>
            <a:ext cx="1814286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885E83-6EB2-41D1-A4EB-B1E4426DC6B3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548243" y="2102678"/>
            <a:ext cx="547757" cy="659535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878D87-C47D-4588-B65E-ADDD86907F1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51445" y="2762213"/>
            <a:ext cx="344555" cy="379969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>
            <a:extLst>
              <a:ext uri="{FF2B5EF4-FFF2-40B4-BE49-F238E27FC236}">
                <a16:creationId xmlns:a16="http://schemas.microsoft.com/office/drawing/2014/main" id="{71E7FDC2-813A-42F1-8166-8191FC403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3" y="5676856"/>
            <a:ext cx="4453263" cy="53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2F914042-883A-4232-9BDA-83BD65C7E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18" y="5604566"/>
            <a:ext cx="4051253" cy="56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49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Doi-</a:t>
            </a:r>
            <a:r>
              <a:rPr lang="en-US" dirty="0" err="1"/>
              <a:t>Peliti</a:t>
            </a:r>
            <a:r>
              <a:rPr lang="en-US" dirty="0"/>
              <a:t> notation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EAF8B07-32BE-49AF-84A6-571A77A351EC}"/>
              </a:ext>
            </a:extLst>
          </p:cNvPr>
          <p:cNvCxnSpPr>
            <a:cxnSpLocks/>
          </p:cNvCxnSpPr>
          <p:nvPr/>
        </p:nvCxnSpPr>
        <p:spPr>
          <a:xfrm>
            <a:off x="2835965" y="2825275"/>
            <a:ext cx="0" cy="178648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33A5C57-24C5-4D72-A0B7-FCC5EE76D5DB}"/>
              </a:ext>
            </a:extLst>
          </p:cNvPr>
          <p:cNvSpPr txBox="1"/>
          <p:nvPr/>
        </p:nvSpPr>
        <p:spPr>
          <a:xfrm>
            <a:off x="551621" y="4738723"/>
            <a:ext cx="4280452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Our interest is the dynamics of the phi state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654A69C-0F17-4747-B3EC-F046B9C8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30" y="1872044"/>
            <a:ext cx="1507435" cy="9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D3CDCE1-7A3C-41E3-BF3B-ABF16230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74" y="2155547"/>
            <a:ext cx="995364" cy="4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5041837-B815-4B73-BB97-6F99E3179E25}"/>
              </a:ext>
            </a:extLst>
          </p:cNvPr>
          <p:cNvCxnSpPr>
            <a:cxnSpLocks/>
          </p:cNvCxnSpPr>
          <p:nvPr/>
        </p:nvCxnSpPr>
        <p:spPr>
          <a:xfrm>
            <a:off x="5280992" y="2348659"/>
            <a:ext cx="102704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68E940D-F665-4850-8A68-98B0767D58E3}"/>
              </a:ext>
            </a:extLst>
          </p:cNvPr>
          <p:cNvSpPr txBox="1"/>
          <p:nvPr/>
        </p:nvSpPr>
        <p:spPr>
          <a:xfrm>
            <a:off x="6455464" y="1941250"/>
            <a:ext cx="4280452" cy="64633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The backward master equation of a system is guided by a Hamiltonian operator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770FE5C-F15F-49E4-BCC8-48CA5FBE00F1}"/>
              </a:ext>
            </a:extLst>
          </p:cNvPr>
          <p:cNvCxnSpPr>
            <a:cxnSpLocks/>
          </p:cNvCxnSpPr>
          <p:nvPr/>
        </p:nvCxnSpPr>
        <p:spPr>
          <a:xfrm flipH="1">
            <a:off x="8595690" y="2938343"/>
            <a:ext cx="1" cy="94542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AF622AB-E381-48BA-876C-D12FFD4C2B63}"/>
                  </a:ext>
                </a:extLst>
              </p:cNvPr>
              <p:cNvSpPr txBox="1"/>
              <p:nvPr/>
            </p:nvSpPr>
            <p:spPr>
              <a:xfrm>
                <a:off x="6455464" y="5567584"/>
                <a:ext cx="4280452" cy="1074140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m:rPr>
                            <m:nor/>
                          </m:rPr>
                          <a:rPr lang="es-CO"/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act on the susceptible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m:rPr>
                            <m:nor/>
                          </m:rPr>
                          <a:rPr lang="es-CO"/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act on the infectious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nor/>
                          </m:rPr>
                          <a:rPr lang="es-CO"/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act on the recovered </a:t>
                </a:r>
                <a:r>
                  <a:rPr lang="en-US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AF622AB-E381-48BA-876C-D12FFD4C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464" y="5567584"/>
                <a:ext cx="4280452" cy="1074140"/>
              </a:xfrm>
              <a:prstGeom prst="rect">
                <a:avLst/>
              </a:prstGeom>
              <a:blipFill>
                <a:blip r:embed="rId4"/>
                <a:stretch>
                  <a:fillRect b="-6011"/>
                </a:stretch>
              </a:blip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14B9DDD3-BB8D-41C1-A7EB-803D6A97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59554"/>
            <a:ext cx="5215558" cy="13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1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exercise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40DC0F8-84D2-4CCC-8195-76B84F30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" y="1963511"/>
            <a:ext cx="9927771" cy="36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14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operator notation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654A69C-0F17-4747-B3EC-F046B9C8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30" y="1872044"/>
            <a:ext cx="1507435" cy="9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D3CDCE1-7A3C-41E3-BF3B-ABF16230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74" y="2155547"/>
            <a:ext cx="995364" cy="4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5041837-B815-4B73-BB97-6F99E3179E25}"/>
              </a:ext>
            </a:extLst>
          </p:cNvPr>
          <p:cNvCxnSpPr>
            <a:cxnSpLocks/>
          </p:cNvCxnSpPr>
          <p:nvPr/>
        </p:nvCxnSpPr>
        <p:spPr>
          <a:xfrm>
            <a:off x="5280992" y="2348659"/>
            <a:ext cx="102704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5E8CF53-6407-4DF6-8F49-64A3C2528286}"/>
              </a:ext>
            </a:extLst>
          </p:cNvPr>
          <p:cNvCxnSpPr>
            <a:cxnSpLocks/>
          </p:cNvCxnSpPr>
          <p:nvPr/>
        </p:nvCxnSpPr>
        <p:spPr>
          <a:xfrm>
            <a:off x="5280992" y="2514311"/>
            <a:ext cx="102704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4E9D10-7DD4-424F-8DAA-EBC524D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89" y="2186226"/>
            <a:ext cx="4419600" cy="4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AA65543-9FB7-460B-B112-0FB3DE2D267A}"/>
              </a:ext>
            </a:extLst>
          </p:cNvPr>
          <p:cNvSpPr txBox="1"/>
          <p:nvPr/>
        </p:nvSpPr>
        <p:spPr>
          <a:xfrm>
            <a:off x="1603513" y="3429000"/>
            <a:ext cx="734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Dynamics is the same as a linear system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To extract the notation from this Hilbert space, it is necessary to compute: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7F74B3C2-7814-4520-8B04-D01679162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91" y="4988822"/>
            <a:ext cx="3967661" cy="58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777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 Hamiltonian in matrix form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4FEBA1-21EE-47F1-A9E7-139B423B9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22" y="1832395"/>
            <a:ext cx="8286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B61C640-3DB2-484D-9E89-8CBF2427888D}"/>
              </a:ext>
            </a:extLst>
          </p:cNvPr>
          <p:cNvCxnSpPr>
            <a:cxnSpLocks/>
          </p:cNvCxnSpPr>
          <p:nvPr/>
        </p:nvCxnSpPr>
        <p:spPr>
          <a:xfrm>
            <a:off x="2492991" y="2236816"/>
            <a:ext cx="1915236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A3202B-9ED6-44B8-ADE1-30AD24B19D4D}"/>
              </a:ext>
            </a:extLst>
          </p:cNvPr>
          <p:cNvSpPr txBox="1"/>
          <p:nvPr/>
        </p:nvSpPr>
        <p:spPr>
          <a:xfrm>
            <a:off x="4576880" y="2047779"/>
            <a:ext cx="618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 is analogous to a column vector in the matrix representation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D83EBFC-B2FC-4F94-8BA2-275EB388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1" y="3680844"/>
            <a:ext cx="10922758" cy="209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9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solution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631ECFE-1CBB-4DA4-92E6-C6050703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79" y="2187380"/>
            <a:ext cx="66103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2D38552-BC8E-44AD-AB83-C7DE1396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0521"/>
            <a:ext cx="105251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1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Step solution - </a:t>
            </a:r>
            <a:r>
              <a:rPr lang="en-US" i="1" dirty="0" err="1"/>
              <a:t>Markovianity</a:t>
            </a:r>
            <a:endParaRPr lang="en-US" i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72D7AC-7925-453A-B0B2-450F47F2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6372"/>
            <a:ext cx="10073148" cy="3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645D7F-F1A7-42B0-BDAB-449AACE01C86}"/>
              </a:ext>
            </a:extLst>
          </p:cNvPr>
          <p:cNvSpPr txBox="1"/>
          <p:nvPr/>
        </p:nvSpPr>
        <p:spPr>
          <a:xfrm>
            <a:off x="784505" y="1629198"/>
            <a:ext cx="550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As </a:t>
            </a:r>
            <a:r>
              <a:rPr lang="es-MX" dirty="0" err="1"/>
              <a:t>this</a:t>
            </a:r>
            <a:r>
              <a:rPr lang="es-MX" dirty="0"/>
              <a:t> Master </a:t>
            </a:r>
            <a:r>
              <a:rPr lang="es-MX" dirty="0" err="1"/>
              <a:t>Equation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Markovian</a:t>
            </a:r>
            <a:r>
              <a:rPr lang="es-MX" dirty="0"/>
              <a:t>: </a:t>
            </a:r>
            <a:endParaRPr lang="en-U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C5EED10-35CD-4AE3-AE64-A358478BD6A5}"/>
              </a:ext>
            </a:extLst>
          </p:cNvPr>
          <p:cNvCxnSpPr/>
          <p:nvPr/>
        </p:nvCxnSpPr>
        <p:spPr>
          <a:xfrm>
            <a:off x="1693488" y="4412975"/>
            <a:ext cx="76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5782FE-D573-476D-87B4-EAF2534F5085}"/>
              </a:ext>
            </a:extLst>
          </p:cNvPr>
          <p:cNvCxnSpPr/>
          <p:nvPr/>
        </p:nvCxnSpPr>
        <p:spPr>
          <a:xfrm>
            <a:off x="3539291" y="4240696"/>
            <a:ext cx="0" cy="344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57CFF17-A729-4DE7-B83A-7D65CED8EF80}"/>
              </a:ext>
            </a:extLst>
          </p:cNvPr>
          <p:cNvSpPr txBox="1"/>
          <p:nvPr/>
        </p:nvSpPr>
        <p:spPr>
          <a:xfrm>
            <a:off x="3289166" y="385638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17D6D4F-738D-4073-B7D8-0165E461D59C}"/>
              </a:ext>
            </a:extLst>
          </p:cNvPr>
          <p:cNvSpPr txBox="1"/>
          <p:nvPr/>
        </p:nvSpPr>
        <p:spPr>
          <a:xfrm>
            <a:off x="3289166" y="467639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t’=t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3618A07-4D25-4F24-8142-E442182CED74}"/>
              </a:ext>
            </a:extLst>
          </p:cNvPr>
          <p:cNvCxnSpPr/>
          <p:nvPr/>
        </p:nvCxnSpPr>
        <p:spPr>
          <a:xfrm>
            <a:off x="4817228" y="4240696"/>
            <a:ext cx="0" cy="344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59F076-DA44-4E0B-8184-29E40FE2FFD3}"/>
              </a:ext>
            </a:extLst>
          </p:cNvPr>
          <p:cNvSpPr txBox="1"/>
          <p:nvPr/>
        </p:nvSpPr>
        <p:spPr>
          <a:xfrm>
            <a:off x="4474025" y="384486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t=t_1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298572-1D6F-400F-A614-7AD57DE84F82}"/>
              </a:ext>
            </a:extLst>
          </p:cNvPr>
          <p:cNvSpPr txBox="1"/>
          <p:nvPr/>
        </p:nvSpPr>
        <p:spPr>
          <a:xfrm>
            <a:off x="4474025" y="467639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t’=</a:t>
            </a:r>
            <a:r>
              <a:rPr lang="en-US" dirty="0" err="1"/>
              <a:t>t+dt</a:t>
            </a:r>
            <a:endParaRPr lang="en-US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4059CC-3113-4509-B2B9-C5DFFCD0FE7D}"/>
              </a:ext>
            </a:extLst>
          </p:cNvPr>
          <p:cNvCxnSpPr/>
          <p:nvPr/>
        </p:nvCxnSpPr>
        <p:spPr>
          <a:xfrm>
            <a:off x="6096000" y="4240696"/>
            <a:ext cx="0" cy="344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EE1EB9D-E4AD-46E2-9AD9-EA2B7301FEF7}"/>
              </a:ext>
            </a:extLst>
          </p:cNvPr>
          <p:cNvSpPr txBox="1"/>
          <p:nvPr/>
        </p:nvSpPr>
        <p:spPr>
          <a:xfrm>
            <a:off x="5752797" y="386750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t=t_2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CF4250F-2B75-4725-9B4A-49E7CA5F2FE5}"/>
              </a:ext>
            </a:extLst>
          </p:cNvPr>
          <p:cNvSpPr txBox="1"/>
          <p:nvPr/>
        </p:nvSpPr>
        <p:spPr>
          <a:xfrm>
            <a:off x="5679058" y="465714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t’=</a:t>
            </a:r>
            <a:r>
              <a:rPr lang="en-US" dirty="0" err="1"/>
              <a:t>t+dt+dt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D77DC85-413E-4AF1-8040-E65B4E58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43" y="3119927"/>
            <a:ext cx="5018330" cy="5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2ACDABE-1919-4A0B-B7C2-5FBC8E1D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668" y="5344030"/>
            <a:ext cx="7211332" cy="5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4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SIS model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064D5-6CB3-488F-BD85-DACAE8A46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19" y="5112191"/>
            <a:ext cx="1199124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8E65B8-647D-4450-8453-748ECE1A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57" y="4213035"/>
            <a:ext cx="24288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9C8D225-EF13-459D-9CCE-CF97971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1820"/>
            <a:ext cx="4114551" cy="31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E268B3D-8C93-4AD2-90EB-3B1D2CD46421}"/>
              </a:ext>
            </a:extLst>
          </p:cNvPr>
          <p:cNvSpPr txBox="1"/>
          <p:nvPr/>
        </p:nvSpPr>
        <p:spPr>
          <a:xfrm>
            <a:off x="838200" y="2064378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BME was simulated with a 1001x1001 Hamiltonian matrix.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Results are shown as a colormap </a:t>
            </a:r>
          </a:p>
        </p:txBody>
      </p:sp>
    </p:spTree>
    <p:extLst>
      <p:ext uri="{BB962C8B-B14F-4D97-AF65-F5344CB8AC3E}">
        <p14:creationId xmlns:p14="http://schemas.microsoft.com/office/powerpoint/2010/main" val="305952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SIS model solution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A4BF0B-4F53-4584-A6BA-803FAB9C9009}"/>
              </a:ext>
            </a:extLst>
          </p:cNvPr>
          <p:cNvSpPr txBox="1"/>
          <p:nvPr/>
        </p:nvSpPr>
        <p:spPr>
          <a:xfrm>
            <a:off x="537950" y="3037936"/>
            <a:ext cx="1938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Color: Probability of each state</a:t>
            </a:r>
          </a:p>
          <a:p>
            <a:r>
              <a:rPr lang="en-US" dirty="0"/>
              <a:t>Y-axis : Number of infectious individuals</a:t>
            </a:r>
          </a:p>
          <a:p>
            <a:r>
              <a:rPr lang="en-US" dirty="0"/>
              <a:t>X-axis: Time</a:t>
            </a:r>
          </a:p>
          <a:p>
            <a:endParaRPr lang="en-US" dirty="0"/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EDDC578-93C7-4CE6-9462-672B56C5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52" y="1813329"/>
            <a:ext cx="6466495" cy="48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14" y="403683"/>
            <a:ext cx="10515600" cy="1325563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B6D743E-6507-4514-BC98-D41D08D4C787}"/>
              </a:ext>
            </a:extLst>
          </p:cNvPr>
          <p:cNvSpPr txBox="1"/>
          <p:nvPr/>
        </p:nvSpPr>
        <p:spPr>
          <a:xfrm>
            <a:off x="938088" y="1538077"/>
            <a:ext cx="904846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What we want to model -The Markovian Master Equation-. 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formalism -Doi-</a:t>
            </a:r>
            <a:r>
              <a:rPr lang="en-US" sz="2000" dirty="0" err="1">
                <a:latin typeface="+mj-lt"/>
              </a:rPr>
              <a:t>Peliti</a:t>
            </a:r>
            <a:r>
              <a:rPr lang="en-US" sz="2000" dirty="0">
                <a:latin typeface="+mj-lt"/>
              </a:rPr>
              <a:t> field formalism-.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imple epidemic </a:t>
            </a:r>
            <a:r>
              <a:rPr lang="en-US" sz="2000" dirty="0">
                <a:latin typeface="+mj-lt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amiltonians.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 warm-up exercise.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Analytic solution and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step solution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SIR model affairs: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The probability of no-outbreak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.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+mj-lt"/>
              </a:rPr>
              <a:t>A communicability-based approximation</a:t>
            </a:r>
            <a:r>
              <a:rPr lang="en-US" sz="2000" dirty="0">
                <a:latin typeface="+mj-lt"/>
              </a:rPr>
              <a:t>. 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Sampling the master equation with Tau-leaping.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+mj-lt"/>
              </a:rPr>
              <a:t>Migration-induced ramifications in simple models</a:t>
            </a:r>
            <a:r>
              <a:rPr lang="en-US" sz="2000" dirty="0"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+mj-lt"/>
              </a:rPr>
              <a:t>Variants and migration</a:t>
            </a:r>
            <a:r>
              <a:rPr lang="en-US" sz="2000" dirty="0"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Take-home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569BC50-4BA7-4DAC-A9ED-872AC624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71" y="5416062"/>
            <a:ext cx="1441938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 descr="Forma&#10;&#10;Descripción generada automáticamente">
            <a:extLst>
              <a:ext uri="{FF2B5EF4-FFF2-40B4-BE49-F238E27FC236}">
                <a16:creationId xmlns:a16="http://schemas.microsoft.com/office/drawing/2014/main" id="{D841F29F-74B7-4EA3-80CA-C4B4A07D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214" y="557645"/>
            <a:ext cx="1228578" cy="11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0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SIS model solution with Det. Eq.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F50DEC80-0F43-442F-AE50-EECEB375B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3" y="1816540"/>
            <a:ext cx="6518747" cy="48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1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 affairs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C6FACA5-8769-4A80-AF87-64AAA8B35C82}"/>
              </a:ext>
            </a:extLst>
          </p:cNvPr>
          <p:cNvSpPr txBox="1"/>
          <p:nvPr/>
        </p:nvSpPr>
        <p:spPr>
          <a:xfrm>
            <a:off x="1383716" y="4578173"/>
            <a:ext cx="94245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Number of reachable states are N+1 times bigger than in a SIS model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/>
              <a:t>-     This representation has (N+1)^2 states e.g. a N=40 SIR model has a 1661x1661 matrix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824326-C9F4-4FDA-979F-87760F78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221" y="1868980"/>
            <a:ext cx="5215558" cy="13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2D2EB74-3BB4-4C0F-B889-F880F9F2B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11" y="3662046"/>
            <a:ext cx="7211332" cy="5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29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Phase space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8516180-745D-4CF3-AA0D-D44649A6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8" y="2572657"/>
            <a:ext cx="3419419" cy="28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9A7F79-9B45-48C1-A25C-144EBC65A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28" y="1690688"/>
            <a:ext cx="5852172" cy="4389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DA5E1A-E595-4A0B-AA51-65A22CA9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668" y="6079817"/>
            <a:ext cx="7211332" cy="5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7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Phase space</a:t>
            </a:r>
          </a:p>
        </p:txBody>
      </p:sp>
      <p:pic>
        <p:nvPicPr>
          <p:cNvPr id="5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DA7DC5A3-47E9-4A2B-B948-E3A798996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8344" y="1690688"/>
            <a:ext cx="6235311" cy="46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Probability of no-outbreak</a:t>
            </a:r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92A545D2-0DB2-41DA-B035-1F8551D91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483954"/>
            <a:ext cx="8057332" cy="48344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5BB5751-7F4D-4FAC-A069-F1E03C20B6C4}"/>
              </a:ext>
            </a:extLst>
          </p:cNvPr>
          <p:cNvSpPr/>
          <p:nvPr/>
        </p:nvSpPr>
        <p:spPr>
          <a:xfrm>
            <a:off x="2769704" y="5300870"/>
            <a:ext cx="5287618" cy="3843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7992F6D8-2899-42AD-9553-EB6BFFD43C3A}"/>
              </a:ext>
            </a:extLst>
          </p:cNvPr>
          <p:cNvSpPr/>
          <p:nvPr/>
        </p:nvSpPr>
        <p:spPr>
          <a:xfrm rot="16200000">
            <a:off x="6366012" y="2897254"/>
            <a:ext cx="5499653" cy="4475922"/>
          </a:xfrm>
          <a:prstGeom prst="arc">
            <a:avLst>
              <a:gd name="adj1" fmla="val 16200000"/>
              <a:gd name="adj2" fmla="val 2150835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C9BA81-E1A0-40DD-A432-4932E67F024E}"/>
              </a:ext>
            </a:extLst>
          </p:cNvPr>
          <p:cNvSpPr txBox="1"/>
          <p:nvPr/>
        </p:nvSpPr>
        <p:spPr>
          <a:xfrm>
            <a:off x="9329529" y="2080591"/>
            <a:ext cx="2160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if the initial condition is small, there is no outbreak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7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Probability of no-outbreak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/>
              <p:nvPr/>
            </p:nvSpPr>
            <p:spPr>
              <a:xfrm>
                <a:off x="660384" y="1411893"/>
                <a:ext cx="106808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endParaRPr lang="en-US" sz="2000" dirty="0"/>
              </a:p>
              <a:p>
                <a:r>
                  <a:rPr lang="en-US" sz="2000" dirty="0"/>
                  <a:t>Let us define a state (zeta) that includes the probability of no-outbreak for each initial condition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):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84" y="1411893"/>
                <a:ext cx="10680809" cy="707886"/>
              </a:xfrm>
              <a:prstGeom prst="rect">
                <a:avLst/>
              </a:prstGeom>
              <a:blipFill>
                <a:blip r:embed="rId2"/>
                <a:stretch>
                  <a:fillRect l="-571" b="-146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C921F5AC-12A6-4047-8D40-FCBDD576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2737456"/>
            <a:ext cx="89630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3C0816-5761-4251-8E78-7D63C0E4B6E7}"/>
              </a:ext>
            </a:extLst>
          </p:cNvPr>
          <p:cNvSpPr txBox="1"/>
          <p:nvPr/>
        </p:nvSpPr>
        <p:spPr>
          <a:xfrm>
            <a:off x="660383" y="4628477"/>
            <a:ext cx="11173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s-ES" sz="2000" dirty="0"/>
              <a:t>zeta </a:t>
            </a:r>
            <a:r>
              <a:rPr lang="es-ES" sz="2000" dirty="0" err="1"/>
              <a:t>state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related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a </a:t>
            </a:r>
            <a:r>
              <a:rPr lang="es-ES" sz="2000" dirty="0" err="1"/>
              <a:t>stationary</a:t>
            </a:r>
            <a:r>
              <a:rPr lang="es-ES" sz="2000" dirty="0"/>
              <a:t> </a:t>
            </a:r>
            <a:r>
              <a:rPr lang="es-ES" sz="2000" dirty="0" err="1"/>
              <a:t>state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r>
              <a:rPr lang="es-ES" sz="2000" dirty="0"/>
              <a:t>, </a:t>
            </a:r>
            <a:r>
              <a:rPr lang="es-ES" sz="2000" dirty="0" err="1"/>
              <a:t>then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fulfils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same</a:t>
            </a:r>
            <a:r>
              <a:rPr lang="es-ES" sz="2000" dirty="0"/>
              <a:t> </a:t>
            </a:r>
            <a:r>
              <a:rPr lang="es-ES" sz="2000" dirty="0" err="1"/>
              <a:t>Backward</a:t>
            </a:r>
            <a:r>
              <a:rPr lang="es-ES" sz="2000" dirty="0"/>
              <a:t> Master </a:t>
            </a:r>
            <a:r>
              <a:rPr lang="es-ES" sz="2000" dirty="0" err="1"/>
              <a:t>Equation</a:t>
            </a:r>
            <a:r>
              <a:rPr lang="es-E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909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Probability of no-outbreak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/>
              <p:nvPr/>
            </p:nvSpPr>
            <p:spPr>
              <a:xfrm>
                <a:off x="660384" y="1411893"/>
                <a:ext cx="106808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endParaRPr lang="en-US" sz="2000" dirty="0"/>
              </a:p>
              <a:p>
                <a:r>
                  <a:rPr lang="en-US" sz="2000" dirty="0"/>
                  <a:t>Let us define a state (zeta) that includes the probability of no-outbreak for each initial condition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):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84" y="1411893"/>
                <a:ext cx="10680809" cy="707886"/>
              </a:xfrm>
              <a:prstGeom prst="rect">
                <a:avLst/>
              </a:prstGeom>
              <a:blipFill>
                <a:blip r:embed="rId2"/>
                <a:stretch>
                  <a:fillRect l="-571" b="-146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C921F5AC-12A6-4047-8D40-FCBDD576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09" y="2490268"/>
            <a:ext cx="6806182" cy="13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3C0816-5761-4251-8E78-7D63C0E4B6E7}"/>
              </a:ext>
            </a:extLst>
          </p:cNvPr>
          <p:cNvSpPr txBox="1"/>
          <p:nvPr/>
        </p:nvSpPr>
        <p:spPr>
          <a:xfrm>
            <a:off x="538132" y="3714077"/>
            <a:ext cx="1111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s-ES" sz="2000" dirty="0"/>
              <a:t>zeta </a:t>
            </a:r>
            <a:r>
              <a:rPr lang="es-ES" sz="2000" dirty="0" err="1"/>
              <a:t>state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related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a </a:t>
            </a:r>
            <a:r>
              <a:rPr lang="es-ES" sz="2000" dirty="0" err="1"/>
              <a:t>stationary</a:t>
            </a:r>
            <a:r>
              <a:rPr lang="es-ES" sz="2000" dirty="0"/>
              <a:t> </a:t>
            </a:r>
            <a:r>
              <a:rPr lang="es-ES" sz="2000" dirty="0" err="1"/>
              <a:t>state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r>
              <a:rPr lang="es-ES" sz="2000" dirty="0"/>
              <a:t>, </a:t>
            </a:r>
            <a:r>
              <a:rPr lang="es-ES" sz="2000" dirty="0" err="1"/>
              <a:t>then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fulfils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same</a:t>
            </a:r>
            <a:r>
              <a:rPr lang="es-ES" sz="2000" dirty="0"/>
              <a:t> </a:t>
            </a:r>
            <a:r>
              <a:rPr lang="es-ES" sz="2000" dirty="0" err="1"/>
              <a:t>Backward</a:t>
            </a:r>
            <a:r>
              <a:rPr lang="es-ES" sz="2000" dirty="0"/>
              <a:t> Master </a:t>
            </a:r>
            <a:r>
              <a:rPr lang="es-ES" sz="2000" dirty="0" err="1"/>
              <a:t>Equation</a:t>
            </a:r>
            <a:endParaRPr lang="es-ES" sz="2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AEF3E58-E9CD-4ABB-A1D2-93939CC6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029" y="4654069"/>
            <a:ext cx="5617940" cy="15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3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Probability of no-outbreak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/>
              <p:nvPr/>
            </p:nvSpPr>
            <p:spPr>
              <a:xfrm>
                <a:off x="660384" y="1411893"/>
                <a:ext cx="7457426" cy="438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000" dirty="0"/>
                  <a:t>Applying H on zeta one gets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𝑜𝑢𝑡𝑏𝑟𝑒𝑎𝑘</m:t>
                        </m:r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is now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¬,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):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84" y="1411893"/>
                <a:ext cx="7457426" cy="438518"/>
              </a:xfrm>
              <a:prstGeom prst="rect">
                <a:avLst/>
              </a:prstGeom>
              <a:blipFill>
                <a:blip r:embed="rId2"/>
                <a:stretch>
                  <a:fillRect l="-899" t="-8333" b="-1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>
            <a:extLst>
              <a:ext uri="{FF2B5EF4-FFF2-40B4-BE49-F238E27FC236}">
                <a16:creationId xmlns:a16="http://schemas.microsoft.com/office/drawing/2014/main" id="{2AED67FA-CDC5-4E79-B58F-27E9B20B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0" y="2192516"/>
            <a:ext cx="10185779" cy="90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6CDF4D9-F6C6-4EAA-9935-9DDC59F4EAAD}"/>
                  </a:ext>
                </a:extLst>
              </p:cNvPr>
              <p:cNvSpPr txBox="1"/>
              <p:nvPr/>
            </p:nvSpPr>
            <p:spPr>
              <a:xfrm>
                <a:off x="838200" y="3787539"/>
                <a:ext cx="10631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s-ES" sz="2000" dirty="0"/>
                  <a:t>Let’s </a:t>
                </a:r>
                <a:r>
                  <a:rPr lang="es-ES" sz="2000" dirty="0" err="1"/>
                  <a:t>assume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that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there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is</a:t>
                </a:r>
                <a:r>
                  <a:rPr lang="es-ES" sz="2000" dirty="0"/>
                  <a:t> no </a:t>
                </a:r>
                <a:r>
                  <a:rPr lang="es-ES" sz="2000" dirty="0" err="1"/>
                  <a:t>recovered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individuals</a:t>
                </a:r>
                <a:r>
                  <a:rPr lang="es-ES" sz="2000" dirty="0"/>
                  <a:t> at t=0 and </a:t>
                </a:r>
                <a:r>
                  <a:rPr lang="es-ES" sz="2000" dirty="0" err="1"/>
                  <a:t>that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s-E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/>
                  <a:t> </a:t>
                </a:r>
                <a:r>
                  <a:rPr lang="es-ES" sz="2000" dirty="0" err="1"/>
                  <a:t>which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is</a:t>
                </a:r>
                <a:r>
                  <a:rPr lang="es-ES" sz="2000" dirty="0"/>
                  <a:t> </a:t>
                </a:r>
                <a:r>
                  <a:rPr lang="es-ES" sz="2000" dirty="0" err="1"/>
                  <a:t>analogous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to</a:t>
                </a:r>
                <a:r>
                  <a:rPr lang="es-ES" sz="2000" dirty="0"/>
                  <a:t> </a:t>
                </a:r>
              </a:p>
              <a:p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s-E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sz="2000" dirty="0"/>
                  <a:t>, </a:t>
                </a:r>
                <a:r>
                  <a:rPr lang="es-ES" sz="2000" dirty="0" err="1"/>
                  <a:t>with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this</a:t>
                </a:r>
                <a:r>
                  <a:rPr lang="es-ES" sz="2000" dirty="0"/>
                  <a:t>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get</a:t>
                </a:r>
                <a:r>
                  <a:rPr lang="es-ES" sz="20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6CDF4D9-F6C6-4EAA-9935-9DDC59F4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87539"/>
                <a:ext cx="10631949" cy="707886"/>
              </a:xfrm>
              <a:prstGeom prst="rect">
                <a:avLst/>
              </a:prstGeom>
              <a:blipFill>
                <a:blip r:embed="rId4"/>
                <a:stretch>
                  <a:fillRect l="-631" t="-5172" b="-146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F5730F72-B843-438B-9F19-C46943BF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52" y="4980221"/>
            <a:ext cx="9370496" cy="10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2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Probability of no-outbreak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/>
              <p:nvPr/>
            </p:nvSpPr>
            <p:spPr>
              <a:xfrm>
                <a:off x="660384" y="1411893"/>
                <a:ext cx="17767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s-ES" sz="20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B1D14CB-AD48-46B4-BE22-1D1F44344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84" y="1411893"/>
                <a:ext cx="1776705" cy="400110"/>
              </a:xfrm>
              <a:prstGeom prst="rect">
                <a:avLst/>
              </a:prstGeom>
              <a:blipFill>
                <a:blip r:embed="rId2"/>
                <a:stretch>
                  <a:fillRect l="-3767" t="-10769" b="-2769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E95B09CD-41C6-4D73-A5A3-BF9C84982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85" y="2069653"/>
            <a:ext cx="6176829" cy="9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2E130F5-0403-4F96-85B8-D7CD0379DE5F}"/>
                  </a:ext>
                </a:extLst>
              </p:cNvPr>
              <p:cNvSpPr txBox="1"/>
              <p:nvPr/>
            </p:nvSpPr>
            <p:spPr>
              <a:xfrm>
                <a:off x="660383" y="3429000"/>
                <a:ext cx="11539826" cy="1054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¬,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and let’s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¬,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¬,1 </m:t>
                            </m:r>
                          </m:sub>
                        </m:sSub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and lineages from different infectious individuals </a:t>
                </a:r>
              </a:p>
              <a:p>
                <a:r>
                  <a:rPr lang="en-US" sz="2000" dirty="0"/>
                  <a:t>are independent. With this: 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2E130F5-0403-4F96-85B8-D7CD0379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83" y="3429000"/>
                <a:ext cx="11539826" cy="1054712"/>
              </a:xfrm>
              <a:prstGeom prst="rect">
                <a:avLst/>
              </a:prstGeom>
              <a:blipFill>
                <a:blip r:embed="rId4"/>
                <a:stretch>
                  <a:fillRect l="-528" t="-11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6" name="Picture 4">
            <a:extLst>
              <a:ext uri="{FF2B5EF4-FFF2-40B4-BE49-F238E27FC236}">
                <a16:creationId xmlns:a16="http://schemas.microsoft.com/office/drawing/2014/main" id="{2B70BD42-BCDB-4FAC-8AFB-5C9F3CF0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4" y="4921861"/>
            <a:ext cx="4443881" cy="77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10894A9D-C7FF-4D9B-8D08-42591FF61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77" y="4631653"/>
            <a:ext cx="4443882" cy="139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5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Probability of no-outbreak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1D14CB-AD48-46B4-BE22-1D1F44344213}"/>
              </a:ext>
            </a:extLst>
          </p:cNvPr>
          <p:cNvSpPr txBox="1"/>
          <p:nvPr/>
        </p:nvSpPr>
        <p:spPr>
          <a:xfrm>
            <a:off x="660384" y="1411893"/>
            <a:ext cx="2235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" sz="2000" dirty="0"/>
              <a:t>More </a:t>
            </a:r>
            <a:r>
              <a:rPr lang="es-ES" sz="2000" dirty="0" err="1"/>
              <a:t>generally</a:t>
            </a:r>
            <a:r>
              <a:rPr lang="es-ES" sz="2000" dirty="0"/>
              <a:t>: </a:t>
            </a:r>
            <a:endParaRPr lang="en-US" sz="20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8BBEE27-5A5F-4DEA-87F1-2419998B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5" y="2747732"/>
            <a:ext cx="4589133" cy="11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62314D-BAAD-4487-91E6-7CF74195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745"/>
            <a:ext cx="5741555" cy="3881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26E7F8C-920F-4B4C-86FF-081EDE01D849}"/>
              </a:ext>
            </a:extLst>
          </p:cNvPr>
          <p:cNvSpPr txBox="1"/>
          <p:nvPr/>
        </p:nvSpPr>
        <p:spPr>
          <a:xfrm>
            <a:off x="660384" y="4908995"/>
            <a:ext cx="4239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Same solution as Whittle (1955) using</a:t>
            </a:r>
          </a:p>
          <a:p>
            <a:r>
              <a:rPr lang="en-US" sz="2000" dirty="0"/>
              <a:t>probability theory  (6 pages of algebra)</a:t>
            </a:r>
          </a:p>
        </p:txBody>
      </p:sp>
    </p:spTree>
    <p:extLst>
      <p:ext uri="{BB962C8B-B14F-4D97-AF65-F5344CB8AC3E}">
        <p14:creationId xmlns:p14="http://schemas.microsoft.com/office/powerpoint/2010/main" val="329789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14" y="403683"/>
            <a:ext cx="10515600" cy="1325563"/>
          </a:xfrm>
        </p:spPr>
        <p:txBody>
          <a:bodyPr/>
          <a:lstStyle/>
          <a:p>
            <a:r>
              <a:rPr lang="en-US" dirty="0"/>
              <a:t>What we want to simulate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1" r="20267"/>
          <a:stretch/>
        </p:blipFill>
        <p:spPr bwMode="auto">
          <a:xfrm>
            <a:off x="1298728" y="2551471"/>
            <a:ext cx="5134897" cy="27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p:pic>
        <p:nvPicPr>
          <p:cNvPr id="8" name="Gráfico 7" descr="Perfil de hombre con relleno sólido">
            <a:extLst>
              <a:ext uri="{FF2B5EF4-FFF2-40B4-BE49-F238E27FC236}">
                <a16:creationId xmlns:a16="http://schemas.microsoft.com/office/drawing/2014/main" id="{1BCB36AF-FF04-4CB9-B465-855878109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03" y="3962399"/>
            <a:ext cx="284871" cy="284871"/>
          </a:xfrm>
          <a:prstGeom prst="rect">
            <a:avLst/>
          </a:prstGeom>
        </p:spPr>
      </p:pic>
      <p:pic>
        <p:nvPicPr>
          <p:cNvPr id="10" name="Gráfico 9" descr="Perfil de mujer con relleno sólido">
            <a:extLst>
              <a:ext uri="{FF2B5EF4-FFF2-40B4-BE49-F238E27FC236}">
                <a16:creationId xmlns:a16="http://schemas.microsoft.com/office/drawing/2014/main" id="{456D99D1-13EC-4117-BCE8-B572F5EFA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150" y="3253154"/>
            <a:ext cx="284871" cy="284871"/>
          </a:xfrm>
          <a:prstGeom prst="rect">
            <a:avLst/>
          </a:prstGeom>
        </p:spPr>
      </p:pic>
      <p:pic>
        <p:nvPicPr>
          <p:cNvPr id="12" name="Gráfico 11" descr="Perfil de hombre con relleno sólido">
            <a:extLst>
              <a:ext uri="{FF2B5EF4-FFF2-40B4-BE49-F238E27FC236}">
                <a16:creationId xmlns:a16="http://schemas.microsoft.com/office/drawing/2014/main" id="{3009D801-D235-4EDA-BE30-8B44F7B9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48" y="3008779"/>
            <a:ext cx="284871" cy="284871"/>
          </a:xfrm>
          <a:prstGeom prst="rect">
            <a:avLst/>
          </a:prstGeom>
        </p:spPr>
      </p:pic>
      <p:pic>
        <p:nvPicPr>
          <p:cNvPr id="13" name="Gráfico 12" descr="Perfil de mujer con relleno sólido">
            <a:extLst>
              <a:ext uri="{FF2B5EF4-FFF2-40B4-BE49-F238E27FC236}">
                <a16:creationId xmlns:a16="http://schemas.microsoft.com/office/drawing/2014/main" id="{CF2336E2-CF30-41B4-B03E-669FE6CDE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287" y="2417297"/>
            <a:ext cx="284871" cy="284871"/>
          </a:xfrm>
          <a:prstGeom prst="rect">
            <a:avLst/>
          </a:prstGeom>
        </p:spPr>
      </p:pic>
      <p:pic>
        <p:nvPicPr>
          <p:cNvPr id="14" name="Gráfico 13" descr="Perfil de hombre con relleno sólido">
            <a:extLst>
              <a:ext uri="{FF2B5EF4-FFF2-40B4-BE49-F238E27FC236}">
                <a16:creationId xmlns:a16="http://schemas.microsoft.com/office/drawing/2014/main" id="{B336AAF5-AF98-4257-8FA9-3071AAC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685" y="2172922"/>
            <a:ext cx="284871" cy="284871"/>
          </a:xfrm>
          <a:prstGeom prst="rect">
            <a:avLst/>
          </a:prstGeom>
        </p:spPr>
      </p:pic>
      <p:pic>
        <p:nvPicPr>
          <p:cNvPr id="15" name="Gráfico 14" descr="Perfil de hombre con relleno sólido">
            <a:extLst>
              <a:ext uri="{FF2B5EF4-FFF2-40B4-BE49-F238E27FC236}">
                <a16:creationId xmlns:a16="http://schemas.microsoft.com/office/drawing/2014/main" id="{14F0441F-9E53-446F-AED2-08434F10C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042" y="2465891"/>
            <a:ext cx="284871" cy="28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BB80EE1-17FF-45CA-AB79-0733F165D593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BB80EE1-17FF-45CA-AB79-0733F165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248209" cy="276999"/>
              </a:xfrm>
              <a:prstGeom prst="rect">
                <a:avLst/>
              </a:prstGeom>
              <a:blipFill>
                <a:blip r:embed="rId7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0073606-52CD-4B6D-A7F5-B3BF2D8A3EF7}"/>
                  </a:ext>
                </a:extLst>
              </p:cNvPr>
              <p:cNvSpPr txBox="1"/>
              <p:nvPr/>
            </p:nvSpPr>
            <p:spPr>
              <a:xfrm>
                <a:off x="2346959" y="5514536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0073606-52CD-4B6D-A7F5-B3BF2D8A3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59" y="5514536"/>
                <a:ext cx="242887" cy="276999"/>
              </a:xfrm>
              <a:prstGeom prst="rect">
                <a:avLst/>
              </a:prstGeom>
              <a:blipFill>
                <a:blip r:embed="rId8"/>
                <a:stretch>
                  <a:fillRect l="-20000" r="-5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36FC25F-A4E3-49E8-9DA7-D90518919997}"/>
                  </a:ext>
                </a:extLst>
              </p:cNvPr>
              <p:cNvSpPr txBox="1"/>
              <p:nvPr/>
            </p:nvSpPr>
            <p:spPr>
              <a:xfrm>
                <a:off x="3155218" y="5514535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36FC25F-A4E3-49E8-9DA7-D90518919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18" y="5514535"/>
                <a:ext cx="248209" cy="276999"/>
              </a:xfrm>
              <a:prstGeom prst="rect">
                <a:avLst/>
              </a:prstGeom>
              <a:blipFill>
                <a:blip r:embed="rId9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90F094D-F93E-410E-B458-73DC16B9044E}"/>
                  </a:ext>
                </a:extLst>
              </p:cNvPr>
              <p:cNvSpPr txBox="1"/>
              <p:nvPr/>
            </p:nvSpPr>
            <p:spPr>
              <a:xfrm>
                <a:off x="3963477" y="5514534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90F094D-F93E-410E-B458-73DC16B9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477" y="5514534"/>
                <a:ext cx="248209" cy="276999"/>
              </a:xfrm>
              <a:prstGeom prst="rect">
                <a:avLst/>
              </a:prstGeom>
              <a:blipFill>
                <a:blip r:embed="rId10"/>
                <a:stretch>
                  <a:fillRect l="-19512" r="-731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4CA447A-C9E3-4426-8300-D56D48A390F0}"/>
                  </a:ext>
                </a:extLst>
              </p:cNvPr>
              <p:cNvSpPr txBox="1"/>
              <p:nvPr/>
            </p:nvSpPr>
            <p:spPr>
              <a:xfrm>
                <a:off x="4771736" y="5514534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4CA447A-C9E3-4426-8300-D56D48A3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6" y="5514534"/>
                <a:ext cx="248209" cy="276999"/>
              </a:xfrm>
              <a:prstGeom prst="rect">
                <a:avLst/>
              </a:prstGeom>
              <a:blipFill>
                <a:blip r:embed="rId11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9CC19655-5652-4A7F-8530-440888E2895C}"/>
                  </a:ext>
                </a:extLst>
              </p:cNvPr>
              <p:cNvSpPr txBox="1"/>
              <p:nvPr/>
            </p:nvSpPr>
            <p:spPr>
              <a:xfrm>
                <a:off x="5579995" y="5514533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9CC19655-5652-4A7F-8530-440888E2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995" y="5514533"/>
                <a:ext cx="248209" cy="276999"/>
              </a:xfrm>
              <a:prstGeom prst="rect">
                <a:avLst/>
              </a:prstGeom>
              <a:blipFill>
                <a:blip r:embed="rId12"/>
                <a:stretch>
                  <a:fillRect l="-19512" r="-73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A430C4A-9014-4A79-AA84-1F1D64D9E81C}"/>
              </a:ext>
            </a:extLst>
          </p:cNvPr>
          <p:cNvSpPr/>
          <p:nvPr/>
        </p:nvSpPr>
        <p:spPr>
          <a:xfrm>
            <a:off x="1659988" y="4881489"/>
            <a:ext cx="4107766" cy="0"/>
          </a:xfrm>
          <a:custGeom>
            <a:avLst/>
            <a:gdLst>
              <a:gd name="connsiteX0" fmla="*/ 0 w 4107766"/>
              <a:gd name="connsiteY0" fmla="*/ 0 h 0"/>
              <a:gd name="connsiteX1" fmla="*/ 4107766 w 41077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07766">
                <a:moveTo>
                  <a:pt x="0" y="0"/>
                </a:moveTo>
                <a:lnTo>
                  <a:pt x="4107766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5830B01-D435-4652-9E94-40580631DB40}"/>
              </a:ext>
            </a:extLst>
          </p:cNvPr>
          <p:cNvSpPr/>
          <p:nvPr/>
        </p:nvSpPr>
        <p:spPr>
          <a:xfrm>
            <a:off x="1603717" y="3207434"/>
            <a:ext cx="4107766" cy="844061"/>
          </a:xfrm>
          <a:custGeom>
            <a:avLst/>
            <a:gdLst>
              <a:gd name="connsiteX0" fmla="*/ 0 w 4107766"/>
              <a:gd name="connsiteY0" fmla="*/ 844061 h 844061"/>
              <a:gd name="connsiteX1" fmla="*/ 886265 w 4107766"/>
              <a:gd name="connsiteY1" fmla="*/ 42203 h 844061"/>
              <a:gd name="connsiteX2" fmla="*/ 1730326 w 4107766"/>
              <a:gd name="connsiteY2" fmla="*/ 28135 h 844061"/>
              <a:gd name="connsiteX3" fmla="*/ 2574388 w 4107766"/>
              <a:gd name="connsiteY3" fmla="*/ 0 h 844061"/>
              <a:gd name="connsiteX4" fmla="*/ 3277772 w 4107766"/>
              <a:gd name="connsiteY4" fmla="*/ 829994 h 844061"/>
              <a:gd name="connsiteX5" fmla="*/ 4107766 w 4107766"/>
              <a:gd name="connsiteY5" fmla="*/ 14068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7766" h="844061">
                <a:moveTo>
                  <a:pt x="0" y="844061"/>
                </a:moveTo>
                <a:lnTo>
                  <a:pt x="886265" y="42203"/>
                </a:lnTo>
                <a:lnTo>
                  <a:pt x="1730326" y="28135"/>
                </a:lnTo>
                <a:lnTo>
                  <a:pt x="2574388" y="0"/>
                </a:lnTo>
                <a:lnTo>
                  <a:pt x="3277772" y="829994"/>
                </a:lnTo>
                <a:lnTo>
                  <a:pt x="4107766" y="14068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725F5D1E-8EC2-49AD-9BFF-1A6E598866F2}"/>
              </a:ext>
            </a:extLst>
          </p:cNvPr>
          <p:cNvSpPr/>
          <p:nvPr/>
        </p:nvSpPr>
        <p:spPr>
          <a:xfrm>
            <a:off x="1617785" y="2405575"/>
            <a:ext cx="2504049" cy="1645920"/>
          </a:xfrm>
          <a:custGeom>
            <a:avLst/>
            <a:gdLst>
              <a:gd name="connsiteX0" fmla="*/ 0 w 2504049"/>
              <a:gd name="connsiteY0" fmla="*/ 1617785 h 1645920"/>
              <a:gd name="connsiteX1" fmla="*/ 858129 w 2504049"/>
              <a:gd name="connsiteY1" fmla="*/ 1645920 h 1645920"/>
              <a:gd name="connsiteX2" fmla="*/ 1688123 w 2504049"/>
              <a:gd name="connsiteY2" fmla="*/ 829994 h 1645920"/>
              <a:gd name="connsiteX3" fmla="*/ 2504049 w 2504049"/>
              <a:gd name="connsiteY3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049" h="1645920">
                <a:moveTo>
                  <a:pt x="0" y="1617785"/>
                </a:moveTo>
                <a:lnTo>
                  <a:pt x="858129" y="1645920"/>
                </a:lnTo>
                <a:lnTo>
                  <a:pt x="1688123" y="829994"/>
                </a:lnTo>
                <a:lnTo>
                  <a:pt x="2504049" y="0"/>
                </a:lnTo>
              </a:path>
            </a:pathLst>
          </a:cu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Endemic states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E2BA969-C5C2-4D80-A3F8-DD46408C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33" y="1690688"/>
            <a:ext cx="7097334" cy="138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9165B-175F-4590-BC27-8DA244E38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11" y="3662046"/>
            <a:ext cx="7211332" cy="5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6514DC-A900-4257-BDBD-470A48C5C175}"/>
              </a:ext>
            </a:extLst>
          </p:cNvPr>
          <p:cNvSpPr txBox="1"/>
          <p:nvPr/>
        </p:nvSpPr>
        <p:spPr>
          <a:xfrm>
            <a:off x="1383716" y="4578173"/>
            <a:ext cx="36077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Same probability space as SIR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55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in phase space</a:t>
            </a:r>
          </a:p>
        </p:txBody>
      </p:sp>
      <p:pic>
        <p:nvPicPr>
          <p:cNvPr id="4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033651A9-1E80-48ED-93A8-685734E15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5315" y="1977684"/>
            <a:ext cx="5454876" cy="4091157"/>
          </a:xfrm>
          <a:prstGeom prst="rect">
            <a:avLst/>
          </a:prstGeom>
        </p:spPr>
      </p:pic>
      <p:pic>
        <p:nvPicPr>
          <p:cNvPr id="5" name="ezgif.com-gif-maker (2)">
            <a:hlinkClick r:id="" action="ppaction://media"/>
            <a:extLst>
              <a:ext uri="{FF2B5EF4-FFF2-40B4-BE49-F238E27FC236}">
                <a16:creationId xmlns:a16="http://schemas.microsoft.com/office/drawing/2014/main" id="{E2F0E428-4069-4E1F-8281-4BA1E8155E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1809" y="1977685"/>
            <a:ext cx="5454876" cy="409115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9DD1E2C-2402-4E38-BB7F-0A78F3566480}"/>
              </a:ext>
            </a:extLst>
          </p:cNvPr>
          <p:cNvCxnSpPr>
            <a:cxnSpLocks/>
          </p:cNvCxnSpPr>
          <p:nvPr/>
        </p:nvCxnSpPr>
        <p:spPr>
          <a:xfrm>
            <a:off x="7140842" y="2478157"/>
            <a:ext cx="3310845" cy="30916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C181382-0A3D-489F-A7FA-F099A69BE659}"/>
              </a:ext>
            </a:extLst>
          </p:cNvPr>
          <p:cNvCxnSpPr>
            <a:cxnSpLocks/>
          </p:cNvCxnSpPr>
          <p:nvPr/>
        </p:nvCxnSpPr>
        <p:spPr>
          <a:xfrm>
            <a:off x="1030179" y="2478157"/>
            <a:ext cx="3310845" cy="30916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6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8F519F4-461B-452E-A204-7F524408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9" y="3597020"/>
            <a:ext cx="10663451" cy="14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back: Analytic solution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9CC42D3-6CE4-4C79-B454-ED3CC3BB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79" y="2023607"/>
            <a:ext cx="66103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482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8F519F4-461B-452E-A204-7F524408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9" y="3597020"/>
            <a:ext cx="10663451" cy="14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back: Analytic solution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9CC42D3-6CE4-4C79-B454-ED3CC3BB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79" y="2023607"/>
            <a:ext cx="66103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4E7AB21-785B-401E-94F5-583D110CF528}"/>
              </a:ext>
            </a:extLst>
          </p:cNvPr>
          <p:cNvCxnSpPr/>
          <p:nvPr/>
        </p:nvCxnSpPr>
        <p:spPr>
          <a:xfrm>
            <a:off x="5594390" y="3597020"/>
            <a:ext cx="0" cy="173355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2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8F519F4-461B-452E-A204-7F524408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9" y="3597020"/>
            <a:ext cx="10663451" cy="14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back: Analytic solution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9CC42D3-6CE4-4C79-B454-ED3CC3BB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79" y="2023607"/>
            <a:ext cx="66103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AB056FC-7321-405D-A1DF-03E79846BB0A}"/>
              </a:ext>
            </a:extLst>
          </p:cNvPr>
          <p:cNvCxnSpPr/>
          <p:nvPr/>
        </p:nvCxnSpPr>
        <p:spPr>
          <a:xfrm>
            <a:off x="7818975" y="3597020"/>
            <a:ext cx="0" cy="173355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26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8F519F4-461B-452E-A204-7F524408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9" y="3597020"/>
            <a:ext cx="10663451" cy="14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back: Analytic solution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9CC42D3-6CE4-4C79-B454-ED3CC3BB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79" y="2023607"/>
            <a:ext cx="66103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1AB1F1D-A133-4D9C-8518-F256C3BE5879}"/>
              </a:ext>
            </a:extLst>
          </p:cNvPr>
          <p:cNvCxnSpPr/>
          <p:nvPr/>
        </p:nvCxnSpPr>
        <p:spPr>
          <a:xfrm>
            <a:off x="9948025" y="3597020"/>
            <a:ext cx="0" cy="173355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76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dynamics </a:t>
            </a:r>
            <a:r>
              <a:rPr lang="en-US" dirty="0" err="1"/>
              <a:t>truncatable</a:t>
            </a:r>
            <a:r>
              <a:rPr lang="en-US" dirty="0"/>
              <a:t>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AB329A-F561-4955-82CB-B7D57B40E8FA}"/>
                  </a:ext>
                </a:extLst>
              </p:cNvPr>
              <p:cNvSpPr txBox="1"/>
              <p:nvPr/>
            </p:nvSpPr>
            <p:spPr>
              <a:xfrm>
                <a:off x="5361501" y="1899259"/>
                <a:ext cx="925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AB329A-F561-4955-82CB-B7D57B40E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501" y="1899259"/>
                <a:ext cx="92525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12DC565-A296-41B2-89A2-22208AB6C14C}"/>
                  </a:ext>
                </a:extLst>
              </p:cNvPr>
              <p:cNvSpPr txBox="1"/>
              <p:nvPr/>
            </p:nvSpPr>
            <p:spPr>
              <a:xfrm>
                <a:off x="5397895" y="2796434"/>
                <a:ext cx="936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12DC565-A296-41B2-89A2-22208AB6C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895" y="2796434"/>
                <a:ext cx="936474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D0B1CCF-FBAB-4AF1-9E45-B583A39B0DF0}"/>
                  </a:ext>
                </a:extLst>
              </p:cNvPr>
              <p:cNvSpPr txBox="1"/>
              <p:nvPr/>
            </p:nvSpPr>
            <p:spPr>
              <a:xfrm>
                <a:off x="5434289" y="3651826"/>
                <a:ext cx="9364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D0B1CCF-FBAB-4AF1-9E45-B583A39B0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289" y="3651826"/>
                <a:ext cx="93647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235BD364-D26B-44BA-B3DE-17853F4AD05A}"/>
              </a:ext>
            </a:extLst>
          </p:cNvPr>
          <p:cNvSpPr txBox="1"/>
          <p:nvPr/>
        </p:nvSpPr>
        <p:spPr>
          <a:xfrm>
            <a:off x="5595866" y="4644093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?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2E0FCF0-AE5D-41B7-9109-64BBF3E9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26" y="2831507"/>
            <a:ext cx="1403711" cy="11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F09ACAD5-379D-4081-A2D2-D7B30B2B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95" y="2831507"/>
            <a:ext cx="2713838" cy="11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D5910EBE-3A59-4CD2-A09A-5F1A003E7058}"/>
              </a:ext>
            </a:extLst>
          </p:cNvPr>
          <p:cNvSpPr/>
          <p:nvPr/>
        </p:nvSpPr>
        <p:spPr>
          <a:xfrm>
            <a:off x="4584526" y="2333826"/>
            <a:ext cx="2784083" cy="2784083"/>
          </a:xfrm>
          <a:prstGeom prst="mathMultiply">
            <a:avLst>
              <a:gd name="adj1" fmla="val 710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80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operator network  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0565B9F-5B98-450D-B97E-0C9BFCA724E0}"/>
              </a:ext>
            </a:extLst>
          </p:cNvPr>
          <p:cNvSpPr/>
          <p:nvPr/>
        </p:nvSpPr>
        <p:spPr>
          <a:xfrm>
            <a:off x="2054231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S=1000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CF99B12-AE1A-4155-A2FE-361BAF7C1624}"/>
              </a:ext>
            </a:extLst>
          </p:cNvPr>
          <p:cNvSpPr/>
          <p:nvPr/>
        </p:nvSpPr>
        <p:spPr>
          <a:xfrm>
            <a:off x="3643916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7FD795-A12A-49D2-B0C5-3A4CE66271A5}"/>
              </a:ext>
            </a:extLst>
          </p:cNvPr>
          <p:cNvSpPr/>
          <p:nvPr/>
        </p:nvSpPr>
        <p:spPr>
          <a:xfrm>
            <a:off x="3054597" y="3170066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FF568F6-BBA7-4B3B-B9CE-562721080049}"/>
              </a:ext>
            </a:extLst>
          </p:cNvPr>
          <p:cNvSpPr/>
          <p:nvPr/>
        </p:nvSpPr>
        <p:spPr>
          <a:xfrm>
            <a:off x="5314468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FD4EBE-E6A4-4B00-A069-B7F33DE0836F}"/>
              </a:ext>
            </a:extLst>
          </p:cNvPr>
          <p:cNvSpPr/>
          <p:nvPr/>
        </p:nvSpPr>
        <p:spPr>
          <a:xfrm>
            <a:off x="4623799" y="317006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3D68236-CCDB-4FA5-9E16-3E62ED6CFA27}"/>
              </a:ext>
            </a:extLst>
          </p:cNvPr>
          <p:cNvSpPr/>
          <p:nvPr/>
        </p:nvSpPr>
        <p:spPr>
          <a:xfrm>
            <a:off x="6869880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21AF4FF-8CDD-4C27-8D31-D47EA93101C6}"/>
              </a:ext>
            </a:extLst>
          </p:cNvPr>
          <p:cNvSpPr/>
          <p:nvPr/>
        </p:nvSpPr>
        <p:spPr>
          <a:xfrm>
            <a:off x="6193001" y="317006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EB21689-B49D-47BD-970D-B1D72FD77770}"/>
              </a:ext>
            </a:extLst>
          </p:cNvPr>
          <p:cNvSpPr/>
          <p:nvPr/>
        </p:nvSpPr>
        <p:spPr>
          <a:xfrm>
            <a:off x="3939312" y="4425788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5836D81-E570-445D-8251-B715DEF74688}"/>
              </a:ext>
            </a:extLst>
          </p:cNvPr>
          <p:cNvSpPr/>
          <p:nvPr/>
        </p:nvSpPr>
        <p:spPr>
          <a:xfrm>
            <a:off x="5503109" y="4357573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33829D6-50AF-426D-8796-2E6A333E8D3F}"/>
              </a:ext>
            </a:extLst>
          </p:cNvPr>
          <p:cNvSpPr/>
          <p:nvPr/>
        </p:nvSpPr>
        <p:spPr>
          <a:xfrm>
            <a:off x="4770842" y="554508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R=3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8" name="Arco 17">
            <a:extLst>
              <a:ext uri="{FF2B5EF4-FFF2-40B4-BE49-F238E27FC236}">
                <a16:creationId xmlns:a16="http://schemas.microsoft.com/office/drawing/2014/main" id="{72102437-018E-44F8-94E4-CBA6E1D934EA}"/>
              </a:ext>
            </a:extLst>
          </p:cNvPr>
          <p:cNvSpPr/>
          <p:nvPr/>
        </p:nvSpPr>
        <p:spPr>
          <a:xfrm>
            <a:off x="1781237" y="2285367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3E6859E-BBF5-4811-9782-09316DCD4945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644282" y="2404844"/>
            <a:ext cx="670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6F5F5BA-5C57-4A90-9A68-F69083127468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3554780" y="2751682"/>
            <a:ext cx="235636" cy="418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447C042-BE6C-4C4C-B387-DA4FF3F977C0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 flipH="1">
            <a:off x="5123982" y="2751682"/>
            <a:ext cx="33698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0772089-ACA6-48A8-B47C-92198F5ABBA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4439495" y="4007407"/>
            <a:ext cx="330804" cy="418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B52FE25-AB9E-4C1B-9C18-BC6E4F643BAE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6314834" y="2404844"/>
            <a:ext cx="555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9153418-E75E-4742-A231-6F2EF8959E56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624165" y="3660569"/>
            <a:ext cx="568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AC18A1A-B358-4747-ADD5-7A7A165C0E4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 flipH="1">
            <a:off x="6003292" y="4007407"/>
            <a:ext cx="336209" cy="350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2813197D-C6AD-4EC8-AEBE-CB55A1BB40F9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 flipH="1">
            <a:off x="5271025" y="5194915"/>
            <a:ext cx="378584" cy="350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7B5DD91-E1B7-4E86-A3F7-5F58C4C53DA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503475" y="4848075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9DCB3AA-80D3-42C1-B2CF-3EDA09404F92}"/>
              </a:ext>
            </a:extLst>
          </p:cNvPr>
          <p:cNvCxnSpPr>
            <a:cxnSpLocks/>
          </p:cNvCxnSpPr>
          <p:nvPr/>
        </p:nvCxnSpPr>
        <p:spPr>
          <a:xfrm flipV="1">
            <a:off x="7193367" y="3660568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B7B7B82-363E-4749-8793-7A14D2351946}"/>
              </a:ext>
            </a:extLst>
          </p:cNvPr>
          <p:cNvCxnSpPr>
            <a:cxnSpLocks/>
          </p:cNvCxnSpPr>
          <p:nvPr/>
        </p:nvCxnSpPr>
        <p:spPr>
          <a:xfrm flipV="1">
            <a:off x="7870246" y="2421862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6985FDE-68A0-4C53-B57C-292620FD54E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H="1">
            <a:off x="6693184" y="2751682"/>
            <a:ext cx="32319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F63BB394-0C5D-4D28-9E1E-B991571D04FE}"/>
              </a:ext>
            </a:extLst>
          </p:cNvPr>
          <p:cNvSpPr/>
          <p:nvPr/>
        </p:nvSpPr>
        <p:spPr>
          <a:xfrm>
            <a:off x="3370922" y="226834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46BCA410-F903-4309-A652-B733A556492E}"/>
              </a:ext>
            </a:extLst>
          </p:cNvPr>
          <p:cNvSpPr/>
          <p:nvPr/>
        </p:nvSpPr>
        <p:spPr>
          <a:xfrm>
            <a:off x="2780840" y="3524073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B7AD37C0-92DA-454B-8C8F-C3F1EB52CC04}"/>
              </a:ext>
            </a:extLst>
          </p:cNvPr>
          <p:cNvSpPr/>
          <p:nvPr/>
        </p:nvSpPr>
        <p:spPr>
          <a:xfrm>
            <a:off x="3686773" y="4779794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F6FECD3E-EF16-4FF3-8CAA-EE70BEF86EED}"/>
              </a:ext>
            </a:extLst>
          </p:cNvPr>
          <p:cNvSpPr/>
          <p:nvPr/>
        </p:nvSpPr>
        <p:spPr>
          <a:xfrm>
            <a:off x="4507785" y="589908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6C70194C-60C4-4E2C-870C-649D009E8B93}"/>
              </a:ext>
            </a:extLst>
          </p:cNvPr>
          <p:cNvSpPr/>
          <p:nvPr/>
        </p:nvSpPr>
        <p:spPr>
          <a:xfrm>
            <a:off x="5229631" y="4709917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E8559C20-AEC9-473F-A4E8-2E9579FF7DFD}"/>
              </a:ext>
            </a:extLst>
          </p:cNvPr>
          <p:cNvSpPr/>
          <p:nvPr/>
        </p:nvSpPr>
        <p:spPr>
          <a:xfrm>
            <a:off x="4356048" y="3493705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962F317-B4DA-4024-89BA-1C8649402CBA}"/>
              </a:ext>
            </a:extLst>
          </p:cNvPr>
          <p:cNvSpPr/>
          <p:nvPr/>
        </p:nvSpPr>
        <p:spPr>
          <a:xfrm rot="3013316">
            <a:off x="6103775" y="311070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AE3D6413-586A-480C-A132-0EDC279A7331}"/>
              </a:ext>
            </a:extLst>
          </p:cNvPr>
          <p:cNvSpPr/>
          <p:nvPr/>
        </p:nvSpPr>
        <p:spPr>
          <a:xfrm rot="3013316">
            <a:off x="6748921" y="1777842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8BC7C46C-7ED2-43DB-847E-C370C7E87D67}"/>
              </a:ext>
            </a:extLst>
          </p:cNvPr>
          <p:cNvSpPr/>
          <p:nvPr/>
        </p:nvSpPr>
        <p:spPr>
          <a:xfrm rot="3013316">
            <a:off x="5285369" y="174642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2BF67AC-48DC-437D-BED4-29005203DBE0}"/>
              </a:ext>
            </a:extLst>
          </p:cNvPr>
          <p:cNvSpPr txBox="1"/>
          <p:nvPr/>
        </p:nvSpPr>
        <p:spPr>
          <a:xfrm>
            <a:off x="8710828" y="2033344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40DCDCD-15F6-4F1B-B7D1-AB2DD3AFC969}"/>
              </a:ext>
            </a:extLst>
          </p:cNvPr>
          <p:cNvSpPr txBox="1"/>
          <p:nvPr/>
        </p:nvSpPr>
        <p:spPr>
          <a:xfrm>
            <a:off x="8078873" y="3277958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D879E7E-52A5-4B4A-8585-EA221E27F5E4}"/>
              </a:ext>
            </a:extLst>
          </p:cNvPr>
          <p:cNvSpPr txBox="1"/>
          <p:nvPr/>
        </p:nvSpPr>
        <p:spPr>
          <a:xfrm>
            <a:off x="7504075" y="4436307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912C426-377B-4F3F-A070-6BC7887F4B39}"/>
              </a:ext>
            </a:extLst>
          </p:cNvPr>
          <p:cNvSpPr txBox="1"/>
          <p:nvPr/>
        </p:nvSpPr>
        <p:spPr>
          <a:xfrm>
            <a:off x="5945417" y="5606698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4228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operator network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A4F7DC-4406-4401-A1B3-D50AAC9573EE}"/>
              </a:ext>
            </a:extLst>
          </p:cNvPr>
          <p:cNvSpPr/>
          <p:nvPr/>
        </p:nvSpPr>
        <p:spPr>
          <a:xfrm>
            <a:off x="2424716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A96D4B8-FD00-42F4-9D0A-322ABB361849}"/>
              </a:ext>
            </a:extLst>
          </p:cNvPr>
          <p:cNvSpPr/>
          <p:nvPr/>
        </p:nvSpPr>
        <p:spPr>
          <a:xfrm>
            <a:off x="1835397" y="3211421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BEBE1C9-4396-46CC-8205-6378F3F083C4}"/>
              </a:ext>
            </a:extLst>
          </p:cNvPr>
          <p:cNvSpPr/>
          <p:nvPr/>
        </p:nvSpPr>
        <p:spPr>
          <a:xfrm>
            <a:off x="4095268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780CC67-E5AE-4F42-8C5D-36A65DC1C331}"/>
              </a:ext>
            </a:extLst>
          </p:cNvPr>
          <p:cNvSpPr/>
          <p:nvPr/>
        </p:nvSpPr>
        <p:spPr>
          <a:xfrm>
            <a:off x="3404599" y="321142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E03477C-2257-4924-9FE7-1D11B9E103EA}"/>
              </a:ext>
            </a:extLst>
          </p:cNvPr>
          <p:cNvSpPr/>
          <p:nvPr/>
        </p:nvSpPr>
        <p:spPr>
          <a:xfrm>
            <a:off x="5650680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397FD51-AC02-4F54-96B3-DDFC8C3A26AA}"/>
              </a:ext>
            </a:extLst>
          </p:cNvPr>
          <p:cNvSpPr/>
          <p:nvPr/>
        </p:nvSpPr>
        <p:spPr>
          <a:xfrm>
            <a:off x="4973801" y="321142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859A0E5-0B95-46FA-A3DB-E779CE928DEF}"/>
              </a:ext>
            </a:extLst>
          </p:cNvPr>
          <p:cNvSpPr/>
          <p:nvPr/>
        </p:nvSpPr>
        <p:spPr>
          <a:xfrm>
            <a:off x="2720112" y="4467143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AF04964-E6EC-4527-A565-50D7881B7CEC}"/>
              </a:ext>
            </a:extLst>
          </p:cNvPr>
          <p:cNvSpPr/>
          <p:nvPr/>
        </p:nvSpPr>
        <p:spPr>
          <a:xfrm>
            <a:off x="4283909" y="4398928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D8E5272-DF54-4C5E-BCBD-45C9C12833AF}"/>
              </a:ext>
            </a:extLst>
          </p:cNvPr>
          <p:cNvSpPr/>
          <p:nvPr/>
        </p:nvSpPr>
        <p:spPr>
          <a:xfrm>
            <a:off x="3551642" y="558643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R=3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8D981D0-B845-483C-AA54-0081DCE78A17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3425082" y="2446199"/>
            <a:ext cx="670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BB85A30-6EEE-4C4E-9C61-04E40C432A4A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H="1">
            <a:off x="2335580" y="2793037"/>
            <a:ext cx="235636" cy="418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5A8ECA0-D822-41C9-A52B-BD4E47EF7311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904782" y="2793037"/>
            <a:ext cx="33698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CB45D48-A86B-4BDB-862D-D090DB2FBD0A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H="1">
            <a:off x="3220295" y="4048762"/>
            <a:ext cx="330804" cy="418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BE3FF06-593D-4B5D-AC5D-B7731F6CD2BE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5095634" y="2446199"/>
            <a:ext cx="555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E84C0AA-1148-4584-9F1F-4C8896DEB3EF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4404965" y="3701924"/>
            <a:ext cx="568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253CA568-2D6C-434F-9962-7F63100E0F04}"/>
              </a:ext>
            </a:extLst>
          </p:cNvPr>
          <p:cNvCxnSpPr>
            <a:cxnSpLocks/>
            <a:stCxn id="31" idx="3"/>
            <a:endCxn id="33" idx="0"/>
          </p:cNvCxnSpPr>
          <p:nvPr/>
        </p:nvCxnSpPr>
        <p:spPr>
          <a:xfrm flipH="1">
            <a:off x="4784092" y="4048762"/>
            <a:ext cx="336209" cy="350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A7B2FB7-C963-419E-A10F-7929EDFBC1A0}"/>
              </a:ext>
            </a:extLst>
          </p:cNvPr>
          <p:cNvCxnSpPr>
            <a:cxnSpLocks/>
            <a:stCxn id="33" idx="3"/>
            <a:endCxn id="34" idx="0"/>
          </p:cNvCxnSpPr>
          <p:nvPr/>
        </p:nvCxnSpPr>
        <p:spPr>
          <a:xfrm flipH="1">
            <a:off x="4051825" y="5236270"/>
            <a:ext cx="378584" cy="350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EC41DEE-2987-4A88-8292-2C40530CCFCC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5284275" y="4889430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F327AC95-805A-4C0B-A369-784282119D4F}"/>
              </a:ext>
            </a:extLst>
          </p:cNvPr>
          <p:cNvCxnSpPr>
            <a:cxnSpLocks/>
          </p:cNvCxnSpPr>
          <p:nvPr/>
        </p:nvCxnSpPr>
        <p:spPr>
          <a:xfrm flipV="1">
            <a:off x="5974167" y="3701923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A35EAE18-5230-4E6B-A90C-177B5D155DD2}"/>
              </a:ext>
            </a:extLst>
          </p:cNvPr>
          <p:cNvCxnSpPr>
            <a:cxnSpLocks/>
          </p:cNvCxnSpPr>
          <p:nvPr/>
        </p:nvCxnSpPr>
        <p:spPr>
          <a:xfrm flipV="1">
            <a:off x="6651046" y="2463217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4540C389-9DEE-405E-A409-9ACAF9E8097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flipH="1">
            <a:off x="5473984" y="2793037"/>
            <a:ext cx="32319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o 76">
            <a:extLst>
              <a:ext uri="{FF2B5EF4-FFF2-40B4-BE49-F238E27FC236}">
                <a16:creationId xmlns:a16="http://schemas.microsoft.com/office/drawing/2014/main" id="{2A2D9C6F-3CF8-4A67-BDFD-0B9834863B81}"/>
              </a:ext>
            </a:extLst>
          </p:cNvPr>
          <p:cNvSpPr/>
          <p:nvPr/>
        </p:nvSpPr>
        <p:spPr>
          <a:xfrm>
            <a:off x="2151722" y="230970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7567742-D404-4935-9C18-B393F57BFB01}"/>
              </a:ext>
            </a:extLst>
          </p:cNvPr>
          <p:cNvSpPr/>
          <p:nvPr/>
        </p:nvSpPr>
        <p:spPr>
          <a:xfrm>
            <a:off x="1561640" y="3565428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2593B6A8-45FB-4349-BA98-448C588A1F38}"/>
              </a:ext>
            </a:extLst>
          </p:cNvPr>
          <p:cNvSpPr/>
          <p:nvPr/>
        </p:nvSpPr>
        <p:spPr>
          <a:xfrm>
            <a:off x="2467573" y="4821149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F1124934-8E26-419C-BC7F-1F0C93485336}"/>
              </a:ext>
            </a:extLst>
          </p:cNvPr>
          <p:cNvSpPr/>
          <p:nvPr/>
        </p:nvSpPr>
        <p:spPr>
          <a:xfrm>
            <a:off x="3288585" y="594044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co 80">
            <a:extLst>
              <a:ext uri="{FF2B5EF4-FFF2-40B4-BE49-F238E27FC236}">
                <a16:creationId xmlns:a16="http://schemas.microsoft.com/office/drawing/2014/main" id="{D5CD3A1D-2C35-4C79-A4F7-C40141DB2422}"/>
              </a:ext>
            </a:extLst>
          </p:cNvPr>
          <p:cNvSpPr/>
          <p:nvPr/>
        </p:nvSpPr>
        <p:spPr>
          <a:xfrm>
            <a:off x="4010431" y="4751272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C5FB294-341E-46B1-AB18-CAD91F7579FC}"/>
              </a:ext>
            </a:extLst>
          </p:cNvPr>
          <p:cNvSpPr/>
          <p:nvPr/>
        </p:nvSpPr>
        <p:spPr>
          <a:xfrm>
            <a:off x="3136848" y="3535060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o 82">
            <a:extLst>
              <a:ext uri="{FF2B5EF4-FFF2-40B4-BE49-F238E27FC236}">
                <a16:creationId xmlns:a16="http://schemas.microsoft.com/office/drawing/2014/main" id="{0D3E1076-2BBD-4C05-A601-C911F9AD6751}"/>
              </a:ext>
            </a:extLst>
          </p:cNvPr>
          <p:cNvSpPr/>
          <p:nvPr/>
        </p:nvSpPr>
        <p:spPr>
          <a:xfrm rot="3013316">
            <a:off x="4884575" y="315206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0D2EC3F1-5871-4A5C-8126-9C12BB520F88}"/>
              </a:ext>
            </a:extLst>
          </p:cNvPr>
          <p:cNvSpPr/>
          <p:nvPr/>
        </p:nvSpPr>
        <p:spPr>
          <a:xfrm rot="3013316">
            <a:off x="5529721" y="1861523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o 84">
            <a:extLst>
              <a:ext uri="{FF2B5EF4-FFF2-40B4-BE49-F238E27FC236}">
                <a16:creationId xmlns:a16="http://schemas.microsoft.com/office/drawing/2014/main" id="{09126A34-BDBE-4ACB-BB45-2D67F87625D1}"/>
              </a:ext>
            </a:extLst>
          </p:cNvPr>
          <p:cNvSpPr/>
          <p:nvPr/>
        </p:nvSpPr>
        <p:spPr>
          <a:xfrm rot="3013316">
            <a:off x="4066169" y="178778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2D3072-1B17-4B33-BA94-38873085D940}"/>
              </a:ext>
            </a:extLst>
          </p:cNvPr>
          <p:cNvCxnSpPr/>
          <p:nvPr/>
        </p:nvCxnSpPr>
        <p:spPr>
          <a:xfrm>
            <a:off x="7712765" y="1805785"/>
            <a:ext cx="0" cy="4761657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6A8879-F754-46F5-93EC-C36146C5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81" y="1573588"/>
            <a:ext cx="285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F91CA-E029-4025-BBAA-66B2259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39" y="2318959"/>
            <a:ext cx="6762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1429A3-3C54-444E-906E-A3E9BD76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893" y="30628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480A61B-52C2-4CFE-8A6A-F8870C6A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39591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DDF59E-D94A-4B51-BFCA-8D138D25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427" y="4855459"/>
            <a:ext cx="9906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E3AC423-4D71-4324-B220-40EA8635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57517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communicability of H (or </a:t>
            </a:r>
            <a:r>
              <a:rPr lang="en-US" dirty="0" err="1"/>
              <a:t>Ht</a:t>
            </a:r>
            <a:r>
              <a:rPr lang="en-US" dirty="0"/>
              <a:t>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F12C765-40EE-4B56-8A65-B7C307F0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9" y="2757211"/>
            <a:ext cx="11699342" cy="11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B60876-B2A4-4990-9E88-FD2604A5F37E}"/>
              </a:ext>
            </a:extLst>
          </p:cNvPr>
          <p:cNvCxnSpPr/>
          <p:nvPr/>
        </p:nvCxnSpPr>
        <p:spPr>
          <a:xfrm>
            <a:off x="2368446" y="3860118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DFDDB7-EAFE-49D2-9B7E-C30FD44A9937}"/>
              </a:ext>
            </a:extLst>
          </p:cNvPr>
          <p:cNvCxnSpPr>
            <a:cxnSpLocks/>
          </p:cNvCxnSpPr>
          <p:nvPr/>
        </p:nvCxnSpPr>
        <p:spPr>
          <a:xfrm>
            <a:off x="3341117" y="3860118"/>
            <a:ext cx="0" cy="80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8C9F65C-FCE6-40BB-BF00-DC4E8D54758D}"/>
              </a:ext>
            </a:extLst>
          </p:cNvPr>
          <p:cNvCxnSpPr/>
          <p:nvPr/>
        </p:nvCxnSpPr>
        <p:spPr>
          <a:xfrm>
            <a:off x="4910749" y="3894033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1EF549F-F0AC-4BFB-8630-14AF055447A8}"/>
              </a:ext>
            </a:extLst>
          </p:cNvPr>
          <p:cNvCxnSpPr>
            <a:cxnSpLocks/>
          </p:cNvCxnSpPr>
          <p:nvPr/>
        </p:nvCxnSpPr>
        <p:spPr>
          <a:xfrm>
            <a:off x="6744032" y="3887387"/>
            <a:ext cx="0" cy="777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AD3057B-B32E-4085-969E-B800EEB30C48}"/>
              </a:ext>
            </a:extLst>
          </p:cNvPr>
          <p:cNvCxnSpPr/>
          <p:nvPr/>
        </p:nvCxnSpPr>
        <p:spPr>
          <a:xfrm>
            <a:off x="8577314" y="3887387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6B70CE-9433-4105-A07E-60EE7F84D76F}"/>
              </a:ext>
            </a:extLst>
          </p:cNvPr>
          <p:cNvCxnSpPr>
            <a:cxnSpLocks/>
          </p:cNvCxnSpPr>
          <p:nvPr/>
        </p:nvCxnSpPr>
        <p:spPr>
          <a:xfrm>
            <a:off x="10410597" y="3906132"/>
            <a:ext cx="0" cy="758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B9B7063-46BD-4D20-8011-A4BF90B177A7}"/>
              </a:ext>
            </a:extLst>
          </p:cNvPr>
          <p:cNvSpPr txBox="1"/>
          <p:nvPr/>
        </p:nvSpPr>
        <p:spPr>
          <a:xfrm>
            <a:off x="1715269" y="4126521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2012790-5414-4BB7-BF3F-B0FDC288E8DB}"/>
              </a:ext>
            </a:extLst>
          </p:cNvPr>
          <p:cNvSpPr txBox="1"/>
          <p:nvPr/>
        </p:nvSpPr>
        <p:spPr>
          <a:xfrm>
            <a:off x="2660018" y="4699046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4D6ED6D-FCDD-4937-8574-E2AD87C4057F}"/>
              </a:ext>
            </a:extLst>
          </p:cNvPr>
          <p:cNvSpPr txBox="1"/>
          <p:nvPr/>
        </p:nvSpPr>
        <p:spPr>
          <a:xfrm>
            <a:off x="4245814" y="4127556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2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ED4C94-32B7-4F41-9086-7287C7F19B90}"/>
              </a:ext>
            </a:extLst>
          </p:cNvPr>
          <p:cNvSpPr txBox="1"/>
          <p:nvPr/>
        </p:nvSpPr>
        <p:spPr>
          <a:xfrm>
            <a:off x="6062933" y="4665131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3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2D1C00C-B09A-4C44-A0E7-3FAC68558593}"/>
              </a:ext>
            </a:extLst>
          </p:cNvPr>
          <p:cNvSpPr txBox="1"/>
          <p:nvPr/>
        </p:nvSpPr>
        <p:spPr>
          <a:xfrm>
            <a:off x="7964307" y="4141911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6B7C1A5-D80D-4568-94C1-C3F3D1FFF2B0}"/>
              </a:ext>
            </a:extLst>
          </p:cNvPr>
          <p:cNvSpPr txBox="1"/>
          <p:nvPr/>
        </p:nvSpPr>
        <p:spPr>
          <a:xfrm>
            <a:off x="9729498" y="4665130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85906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Markovian master equation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1" r="20267"/>
          <a:stretch/>
        </p:blipFill>
        <p:spPr bwMode="auto">
          <a:xfrm>
            <a:off x="1298728" y="2551471"/>
            <a:ext cx="5134897" cy="27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p:pic>
        <p:nvPicPr>
          <p:cNvPr id="8" name="Gráfico 7" descr="Perfil de hombre con relleno sólido">
            <a:extLst>
              <a:ext uri="{FF2B5EF4-FFF2-40B4-BE49-F238E27FC236}">
                <a16:creationId xmlns:a16="http://schemas.microsoft.com/office/drawing/2014/main" id="{1BCB36AF-FF04-4CB9-B465-855878109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03" y="3962399"/>
            <a:ext cx="284871" cy="284871"/>
          </a:xfrm>
          <a:prstGeom prst="rect">
            <a:avLst/>
          </a:prstGeom>
        </p:spPr>
      </p:pic>
      <p:pic>
        <p:nvPicPr>
          <p:cNvPr id="10" name="Gráfico 9" descr="Perfil de mujer con relleno sólido">
            <a:extLst>
              <a:ext uri="{FF2B5EF4-FFF2-40B4-BE49-F238E27FC236}">
                <a16:creationId xmlns:a16="http://schemas.microsoft.com/office/drawing/2014/main" id="{456D99D1-13EC-4117-BCE8-B572F5EFA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150" y="3253154"/>
            <a:ext cx="284871" cy="284871"/>
          </a:xfrm>
          <a:prstGeom prst="rect">
            <a:avLst/>
          </a:prstGeom>
        </p:spPr>
      </p:pic>
      <p:pic>
        <p:nvPicPr>
          <p:cNvPr id="12" name="Gráfico 11" descr="Perfil de hombre con relleno sólido">
            <a:extLst>
              <a:ext uri="{FF2B5EF4-FFF2-40B4-BE49-F238E27FC236}">
                <a16:creationId xmlns:a16="http://schemas.microsoft.com/office/drawing/2014/main" id="{3009D801-D235-4EDA-BE30-8B44F7B9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48" y="3008779"/>
            <a:ext cx="284871" cy="284871"/>
          </a:xfrm>
          <a:prstGeom prst="rect">
            <a:avLst/>
          </a:prstGeom>
        </p:spPr>
      </p:pic>
      <p:pic>
        <p:nvPicPr>
          <p:cNvPr id="13" name="Gráfico 12" descr="Perfil de mujer con relleno sólido">
            <a:extLst>
              <a:ext uri="{FF2B5EF4-FFF2-40B4-BE49-F238E27FC236}">
                <a16:creationId xmlns:a16="http://schemas.microsoft.com/office/drawing/2014/main" id="{CF2336E2-CF30-41B4-B03E-669FE6CDE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287" y="2417297"/>
            <a:ext cx="284871" cy="284871"/>
          </a:xfrm>
          <a:prstGeom prst="rect">
            <a:avLst/>
          </a:prstGeom>
        </p:spPr>
      </p:pic>
      <p:pic>
        <p:nvPicPr>
          <p:cNvPr id="14" name="Gráfico 13" descr="Perfil de hombre con relleno sólido">
            <a:extLst>
              <a:ext uri="{FF2B5EF4-FFF2-40B4-BE49-F238E27FC236}">
                <a16:creationId xmlns:a16="http://schemas.microsoft.com/office/drawing/2014/main" id="{B336AAF5-AF98-4257-8FA9-3071AAC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685" y="2172922"/>
            <a:ext cx="284871" cy="284871"/>
          </a:xfrm>
          <a:prstGeom prst="rect">
            <a:avLst/>
          </a:prstGeom>
        </p:spPr>
      </p:pic>
      <p:pic>
        <p:nvPicPr>
          <p:cNvPr id="15" name="Gráfico 14" descr="Perfil de hombre con relleno sólido">
            <a:extLst>
              <a:ext uri="{FF2B5EF4-FFF2-40B4-BE49-F238E27FC236}">
                <a16:creationId xmlns:a16="http://schemas.microsoft.com/office/drawing/2014/main" id="{14F0441F-9E53-446F-AED2-08434F10C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042" y="2465891"/>
            <a:ext cx="284871" cy="28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BB80EE1-17FF-45CA-AB79-0733F165D593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BB80EE1-17FF-45CA-AB79-0733F165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248209" cy="276999"/>
              </a:xfrm>
              <a:prstGeom prst="rect">
                <a:avLst/>
              </a:prstGeom>
              <a:blipFill>
                <a:blip r:embed="rId7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0073606-52CD-4B6D-A7F5-B3BF2D8A3EF7}"/>
                  </a:ext>
                </a:extLst>
              </p:cNvPr>
              <p:cNvSpPr txBox="1"/>
              <p:nvPr/>
            </p:nvSpPr>
            <p:spPr>
              <a:xfrm>
                <a:off x="2346959" y="5514536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0073606-52CD-4B6D-A7F5-B3BF2D8A3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59" y="5514536"/>
                <a:ext cx="242887" cy="276999"/>
              </a:xfrm>
              <a:prstGeom prst="rect">
                <a:avLst/>
              </a:prstGeom>
              <a:blipFill>
                <a:blip r:embed="rId8"/>
                <a:stretch>
                  <a:fillRect l="-20000" r="-5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36FC25F-A4E3-49E8-9DA7-D90518919997}"/>
                  </a:ext>
                </a:extLst>
              </p:cNvPr>
              <p:cNvSpPr txBox="1"/>
              <p:nvPr/>
            </p:nvSpPr>
            <p:spPr>
              <a:xfrm>
                <a:off x="3155218" y="5514535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36FC25F-A4E3-49E8-9DA7-D90518919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18" y="5514535"/>
                <a:ext cx="248209" cy="276999"/>
              </a:xfrm>
              <a:prstGeom prst="rect">
                <a:avLst/>
              </a:prstGeom>
              <a:blipFill>
                <a:blip r:embed="rId9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90F094D-F93E-410E-B458-73DC16B9044E}"/>
                  </a:ext>
                </a:extLst>
              </p:cNvPr>
              <p:cNvSpPr txBox="1"/>
              <p:nvPr/>
            </p:nvSpPr>
            <p:spPr>
              <a:xfrm>
                <a:off x="3963477" y="5514534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90F094D-F93E-410E-B458-73DC16B9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477" y="5514534"/>
                <a:ext cx="248209" cy="276999"/>
              </a:xfrm>
              <a:prstGeom prst="rect">
                <a:avLst/>
              </a:prstGeom>
              <a:blipFill>
                <a:blip r:embed="rId10"/>
                <a:stretch>
                  <a:fillRect l="-19512" r="-731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4CA447A-C9E3-4426-8300-D56D48A390F0}"/>
                  </a:ext>
                </a:extLst>
              </p:cNvPr>
              <p:cNvSpPr txBox="1"/>
              <p:nvPr/>
            </p:nvSpPr>
            <p:spPr>
              <a:xfrm>
                <a:off x="4771736" y="5514534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4CA447A-C9E3-4426-8300-D56D48A3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36" y="5514534"/>
                <a:ext cx="248209" cy="276999"/>
              </a:xfrm>
              <a:prstGeom prst="rect">
                <a:avLst/>
              </a:prstGeom>
              <a:blipFill>
                <a:blip r:embed="rId11"/>
                <a:stretch>
                  <a:fillRect l="-22500" r="-75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9CC19655-5652-4A7F-8530-440888E2895C}"/>
                  </a:ext>
                </a:extLst>
              </p:cNvPr>
              <p:cNvSpPr txBox="1"/>
              <p:nvPr/>
            </p:nvSpPr>
            <p:spPr>
              <a:xfrm>
                <a:off x="5579995" y="5514533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9CC19655-5652-4A7F-8530-440888E2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995" y="5514533"/>
                <a:ext cx="248209" cy="276999"/>
              </a:xfrm>
              <a:prstGeom prst="rect">
                <a:avLst/>
              </a:prstGeom>
              <a:blipFill>
                <a:blip r:embed="rId12"/>
                <a:stretch>
                  <a:fillRect l="-19512" r="-73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A7E6F9F1-3F0B-4711-A245-7DE8B3FC36B8}"/>
              </a:ext>
            </a:extLst>
          </p:cNvPr>
          <p:cNvSpPr/>
          <p:nvPr/>
        </p:nvSpPr>
        <p:spPr>
          <a:xfrm>
            <a:off x="2780714" y="5295646"/>
            <a:ext cx="1782862" cy="99177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6E5236-628A-4DBF-B410-328F20E2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934" y="4642599"/>
            <a:ext cx="3178295" cy="93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E017E84-9AEE-45C7-9A50-BBFEAF8538C5}"/>
              </a:ext>
            </a:extLst>
          </p:cNvPr>
          <p:cNvCxnSpPr/>
          <p:nvPr/>
        </p:nvCxnSpPr>
        <p:spPr>
          <a:xfrm>
            <a:off x="9395791" y="3916926"/>
            <a:ext cx="0" cy="562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80553CA2-E109-435A-8609-00A27A890490}"/>
              </a:ext>
            </a:extLst>
          </p:cNvPr>
          <p:cNvSpPr/>
          <p:nvPr/>
        </p:nvSpPr>
        <p:spPr>
          <a:xfrm>
            <a:off x="7407965" y="2315357"/>
            <a:ext cx="3813993" cy="1438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Change in the probability of being in certain state in a time step</a:t>
            </a:r>
          </a:p>
        </p:txBody>
      </p:sp>
    </p:spTree>
    <p:extLst>
      <p:ext uri="{BB962C8B-B14F-4D97-AF65-F5344CB8AC3E}">
        <p14:creationId xmlns:p14="http://schemas.microsoft.com/office/powerpoint/2010/main" val="6482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communicability of H </a:t>
            </a:r>
            <a:r>
              <a:rPr lang="el-GR" b="0" i="0" dirty="0">
                <a:solidFill>
                  <a:srgbClr val="202124"/>
                </a:solidFill>
                <a:effectLst/>
              </a:rPr>
              <a:t>Δ</a:t>
            </a:r>
            <a:r>
              <a:rPr lang="en-US" dirty="0">
                <a:solidFill>
                  <a:srgbClr val="202124"/>
                </a:solidFill>
              </a:rPr>
              <a:t>t</a:t>
            </a:r>
            <a:endParaRPr lang="en-U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B60876-B2A4-4990-9E88-FD2604A5F37E}"/>
              </a:ext>
            </a:extLst>
          </p:cNvPr>
          <p:cNvCxnSpPr/>
          <p:nvPr/>
        </p:nvCxnSpPr>
        <p:spPr>
          <a:xfrm>
            <a:off x="2287764" y="2636610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DFDDB7-EAFE-49D2-9B7E-C30FD44A9937}"/>
              </a:ext>
            </a:extLst>
          </p:cNvPr>
          <p:cNvCxnSpPr>
            <a:cxnSpLocks/>
          </p:cNvCxnSpPr>
          <p:nvPr/>
        </p:nvCxnSpPr>
        <p:spPr>
          <a:xfrm>
            <a:off x="3341116" y="2756818"/>
            <a:ext cx="0" cy="80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8C9F65C-FCE6-40BB-BF00-DC4E8D54758D}"/>
              </a:ext>
            </a:extLst>
          </p:cNvPr>
          <p:cNvCxnSpPr/>
          <p:nvPr/>
        </p:nvCxnSpPr>
        <p:spPr>
          <a:xfrm>
            <a:off x="4910749" y="3019978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1EF549F-F0AC-4BFB-8630-14AF055447A8}"/>
              </a:ext>
            </a:extLst>
          </p:cNvPr>
          <p:cNvCxnSpPr>
            <a:cxnSpLocks/>
          </p:cNvCxnSpPr>
          <p:nvPr/>
        </p:nvCxnSpPr>
        <p:spPr>
          <a:xfrm>
            <a:off x="6744032" y="3013332"/>
            <a:ext cx="0" cy="777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F300BD-8EC1-4077-B46D-5C9974953391}"/>
              </a:ext>
            </a:extLst>
          </p:cNvPr>
          <p:cNvSpPr txBox="1"/>
          <p:nvPr/>
        </p:nvSpPr>
        <p:spPr>
          <a:xfrm>
            <a:off x="2456964" y="3577424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1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AD3057B-B32E-4085-969E-B800EEB30C48}"/>
              </a:ext>
            </a:extLst>
          </p:cNvPr>
          <p:cNvCxnSpPr/>
          <p:nvPr/>
        </p:nvCxnSpPr>
        <p:spPr>
          <a:xfrm>
            <a:off x="8577314" y="3013332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6B70CE-9433-4105-A07E-60EE7F84D76F}"/>
              </a:ext>
            </a:extLst>
          </p:cNvPr>
          <p:cNvCxnSpPr>
            <a:cxnSpLocks/>
          </p:cNvCxnSpPr>
          <p:nvPr/>
        </p:nvCxnSpPr>
        <p:spPr>
          <a:xfrm>
            <a:off x="10410597" y="3032077"/>
            <a:ext cx="0" cy="758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AB187-4F92-4B9B-9880-56F41717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9" y="1829639"/>
            <a:ext cx="11927541" cy="9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63654AD-D837-46D1-BC93-B00024B3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98" y="5702300"/>
            <a:ext cx="68389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5B2D6F1-69EB-4657-9BDF-E46977A7E5FB}"/>
              </a:ext>
            </a:extLst>
          </p:cNvPr>
          <p:cNvSpPr txBox="1"/>
          <p:nvPr/>
        </p:nvSpPr>
        <p:spPr>
          <a:xfrm>
            <a:off x="247678" y="4471391"/>
            <a:ext cx="11249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If</a:t>
            </a:r>
            <a:r>
              <a:rPr lang="es-MX" sz="2000" dirty="0"/>
              <a:t> </a:t>
            </a:r>
            <a:r>
              <a:rPr lang="el-GR" sz="2000" b="0" i="0" dirty="0">
                <a:solidFill>
                  <a:srgbClr val="202124"/>
                </a:solidFill>
                <a:effectLst/>
              </a:rPr>
              <a:t>Δ</a:t>
            </a:r>
            <a:r>
              <a:rPr lang="en-US" sz="2000" dirty="0">
                <a:solidFill>
                  <a:srgbClr val="202124"/>
                </a:solidFill>
              </a:rPr>
              <a:t>t is sufficiently small, the jumps are local (at order 1 maximum), and the communicability becomes:</a:t>
            </a:r>
            <a:r>
              <a:rPr lang="es-MX" sz="2000" dirty="0"/>
              <a:t> </a:t>
            </a:r>
            <a:endParaRPr lang="en-US" sz="2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0842B37-92AB-4C20-9E1E-CA4062BD33AC}"/>
              </a:ext>
            </a:extLst>
          </p:cNvPr>
          <p:cNvSpPr txBox="1"/>
          <p:nvPr/>
        </p:nvSpPr>
        <p:spPr>
          <a:xfrm>
            <a:off x="1576833" y="2959909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7D6FF48-5B63-40EB-BE5A-766333EB4B4E}"/>
              </a:ext>
            </a:extLst>
          </p:cNvPr>
          <p:cNvSpPr txBox="1"/>
          <p:nvPr/>
        </p:nvSpPr>
        <p:spPr>
          <a:xfrm>
            <a:off x="4278665" y="3295125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A4CA757-D1D8-4B45-8AC4-2E2B43640B76}"/>
              </a:ext>
            </a:extLst>
          </p:cNvPr>
          <p:cNvSpPr txBox="1"/>
          <p:nvPr/>
        </p:nvSpPr>
        <p:spPr>
          <a:xfrm>
            <a:off x="6165779" y="3717252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17B5E2A-830F-4E14-A6FE-56ABB979B8B9}"/>
              </a:ext>
            </a:extLst>
          </p:cNvPr>
          <p:cNvSpPr txBox="1"/>
          <p:nvPr/>
        </p:nvSpPr>
        <p:spPr>
          <a:xfrm>
            <a:off x="7971850" y="3306451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58C40B-3A99-409F-8A21-5E1F95F080D4}"/>
              </a:ext>
            </a:extLst>
          </p:cNvPr>
          <p:cNvSpPr txBox="1"/>
          <p:nvPr/>
        </p:nvSpPr>
        <p:spPr>
          <a:xfrm>
            <a:off x="9809154" y="3728606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791266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communicability of H </a:t>
            </a:r>
            <a:r>
              <a:rPr lang="el-GR" b="0" i="0" dirty="0">
                <a:solidFill>
                  <a:srgbClr val="202124"/>
                </a:solidFill>
                <a:effectLst/>
              </a:rPr>
              <a:t>Δ</a:t>
            </a:r>
            <a:r>
              <a:rPr lang="en-US" dirty="0">
                <a:solidFill>
                  <a:srgbClr val="202124"/>
                </a:solidFill>
              </a:rPr>
              <a:t>t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63654AD-D837-46D1-BC93-B00024B3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92" y="1950570"/>
            <a:ext cx="68389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AC711C3-145F-4842-B9E9-7208B324E56C}"/>
              </a:ext>
            </a:extLst>
          </p:cNvPr>
          <p:cNvSpPr txBox="1"/>
          <p:nvPr/>
        </p:nvSpPr>
        <p:spPr>
          <a:xfrm>
            <a:off x="207337" y="3244334"/>
            <a:ext cx="10994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By</a:t>
            </a:r>
            <a:r>
              <a:rPr lang="es-MX" sz="2000" dirty="0"/>
              <a:t> </a:t>
            </a:r>
            <a:r>
              <a:rPr lang="es-MX" sz="2000" dirty="0" err="1"/>
              <a:t>using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locality</a:t>
            </a:r>
            <a:r>
              <a:rPr lang="es-MX" sz="2000" dirty="0"/>
              <a:t> </a:t>
            </a:r>
            <a:r>
              <a:rPr lang="es-MX" sz="2000" dirty="0" err="1"/>
              <a:t>of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evolution</a:t>
            </a:r>
            <a:r>
              <a:rPr lang="es-MX" sz="2000" dirty="0"/>
              <a:t> rules and a </a:t>
            </a:r>
            <a:r>
              <a:rPr lang="es-MX" sz="2000" dirty="0" err="1"/>
              <a:t>network</a:t>
            </a:r>
            <a:r>
              <a:rPr lang="es-MX" sz="2000" dirty="0"/>
              <a:t> </a:t>
            </a:r>
            <a:r>
              <a:rPr lang="es-MX" sz="2000" dirty="0" err="1"/>
              <a:t>representation</a:t>
            </a:r>
            <a:r>
              <a:rPr lang="es-MX" sz="2000" dirty="0"/>
              <a:t>,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evolution</a:t>
            </a:r>
            <a:r>
              <a:rPr lang="es-MX" sz="2000" dirty="0"/>
              <a:t> can be </a:t>
            </a:r>
            <a:r>
              <a:rPr lang="es-MX" sz="2000" dirty="0" err="1"/>
              <a:t>approximated</a:t>
            </a:r>
            <a:r>
              <a:rPr lang="es-MX" sz="2000" dirty="0"/>
              <a:t> </a:t>
            </a:r>
            <a:r>
              <a:rPr lang="es-MX" sz="2000" dirty="0" err="1"/>
              <a:t>to</a:t>
            </a:r>
            <a:r>
              <a:rPr lang="es-MX" sz="2000" dirty="0"/>
              <a:t>:   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B4BE45-FC1C-4867-A4DE-40122204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646238"/>
            <a:ext cx="10153650" cy="80010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43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Testing</a:t>
            </a:r>
            <a:r>
              <a:rPr lang="es-MX" dirty="0"/>
              <a:t> - SIS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B4BE45-FC1C-4867-A4DE-40122204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05" y="1676758"/>
            <a:ext cx="3742007" cy="294868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FD03DDFE-C497-49E6-AEE4-77BED5460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8" y="2252565"/>
            <a:ext cx="5852172" cy="4389129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EB46EB45-0479-4267-AD6A-49BD23E08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52564"/>
            <a:ext cx="5852172" cy="438912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4C3F1A1-B201-4324-ABA5-24F80A4C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20" y="1623408"/>
            <a:ext cx="3742008" cy="39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8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Testing</a:t>
            </a:r>
            <a:r>
              <a:rPr lang="es-MX" dirty="0"/>
              <a:t> - SIR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B4BE45-FC1C-4867-A4DE-40122204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" y="1488881"/>
            <a:ext cx="4965896" cy="391309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zgif-3-151736c67cae">
            <a:hlinkClick r:id="" action="ppaction://media"/>
            <a:extLst>
              <a:ext uri="{FF2B5EF4-FFF2-40B4-BE49-F238E27FC236}">
                <a16:creationId xmlns:a16="http://schemas.microsoft.com/office/drawing/2014/main" id="{6F621211-DB48-40B0-9224-93C87343B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828" y="2069693"/>
            <a:ext cx="5852172" cy="438912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020F50F-32F3-493A-ABA5-8B704F11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49" y="1488881"/>
            <a:ext cx="4419600" cy="4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zgif-3-aafda5556c4a">
            <a:hlinkClick r:id="" action="ppaction://media"/>
            <a:extLst>
              <a:ext uri="{FF2B5EF4-FFF2-40B4-BE49-F238E27FC236}">
                <a16:creationId xmlns:a16="http://schemas.microsoft.com/office/drawing/2014/main" id="{2768AE91-3FE9-44B4-8337-F020C2C0A3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206969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Scalability of the exp(Qt) algorithm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B014C6-388A-4EAE-A2B5-D9B925BDCEEC}"/>
              </a:ext>
            </a:extLst>
          </p:cNvPr>
          <p:cNvSpPr txBox="1"/>
          <p:nvPr/>
        </p:nvSpPr>
        <p:spPr>
          <a:xfrm>
            <a:off x="2859295" y="5631737"/>
            <a:ext cx="6102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Scalability is (N+1)^m </a:t>
            </a:r>
          </a:p>
          <a:p>
            <a:r>
              <a:rPr lang="en-US" dirty="0"/>
              <a:t>m is the number of compartments (after constraints)</a:t>
            </a:r>
          </a:p>
          <a:p>
            <a:r>
              <a:rPr lang="en-US" dirty="0"/>
              <a:t>N is the population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FB7ECFF8-D0E3-4126-AE71-B69915B9C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2061"/>
              </p:ext>
            </p:extLst>
          </p:nvPr>
        </p:nvGraphicFramePr>
        <p:xfrm>
          <a:off x="1846469" y="1601309"/>
          <a:ext cx="8128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8218">
                  <a:extLst>
                    <a:ext uri="{9D8B030D-6E8A-4147-A177-3AD203B41FA5}">
                      <a16:colId xmlns:a16="http://schemas.microsoft.com/office/drawing/2014/main" val="1514793875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4133157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 of H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15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 N=10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11x11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0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SIR(S) N=10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121x121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4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 N=1000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1001x1001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0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 N=10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1331x1331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3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SIR(S) N=40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1681x1681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SIR(S) N=100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10 201x10 201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3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 N=40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68 921x68 921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6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 network SIR with 10 populations with N=10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x10^40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193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Solving scalability: Sampling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AAA825-C55B-4807-AE28-9103270AFF93}"/>
              </a:ext>
            </a:extLst>
          </p:cNvPr>
          <p:cNvSpPr/>
          <p:nvPr/>
        </p:nvSpPr>
        <p:spPr>
          <a:xfrm>
            <a:off x="4072373" y="1776485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conditions and parameters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44D15F-97B0-47E6-BA93-09E5B0EF4CFC}"/>
              </a:ext>
            </a:extLst>
          </p:cNvPr>
          <p:cNvSpPr/>
          <p:nvPr/>
        </p:nvSpPr>
        <p:spPr>
          <a:xfrm>
            <a:off x="4072372" y="2846597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propensities (i.e. rates) for each reaction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01F904A-B1CB-4E74-A645-5F562D74E507}"/>
              </a:ext>
            </a:extLst>
          </p:cNvPr>
          <p:cNvSpPr/>
          <p:nvPr/>
        </p:nvSpPr>
        <p:spPr>
          <a:xfrm>
            <a:off x="4072371" y="3916709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Calculate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9A2E051-FBA3-4F7F-AD02-B372445B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96" y="4169574"/>
            <a:ext cx="2025838" cy="25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594DDA1-71C2-48EF-B4C0-E37DC740136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5642755" y="2525233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7A053A5-92AE-432F-9F90-E9D0F851D20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642754" y="3595345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61FE3E2-456E-4B16-ABB4-A1FE3C46CD5F}"/>
              </a:ext>
            </a:extLst>
          </p:cNvPr>
          <p:cNvSpPr/>
          <p:nvPr/>
        </p:nvSpPr>
        <p:spPr>
          <a:xfrm>
            <a:off x="4072371" y="4986821"/>
            <a:ext cx="3140765" cy="1255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Update states as: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88D48FA-C4BE-46A8-9C80-3746263AF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33" y="5715691"/>
            <a:ext cx="2872241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04668B-7FB2-4B72-8089-3CB2D576DA30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5642754" y="4665457"/>
            <a:ext cx="0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o 17">
            <a:extLst>
              <a:ext uri="{FF2B5EF4-FFF2-40B4-BE49-F238E27FC236}">
                <a16:creationId xmlns:a16="http://schemas.microsoft.com/office/drawing/2014/main" id="{9FF32DA8-C9AC-4DFE-8024-728C9DE4751A}"/>
              </a:ext>
            </a:extLst>
          </p:cNvPr>
          <p:cNvSpPr/>
          <p:nvPr/>
        </p:nvSpPr>
        <p:spPr>
          <a:xfrm>
            <a:off x="6949677" y="3224283"/>
            <a:ext cx="914387" cy="2491408"/>
          </a:xfrm>
          <a:prstGeom prst="arc">
            <a:avLst>
              <a:gd name="adj1" fmla="val 16302574"/>
              <a:gd name="adj2" fmla="val 5409446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B5843796-ED8F-46DB-8C82-B045EA53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63" y="4469987"/>
            <a:ext cx="1500182" cy="2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662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Sampling works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DF7101-5991-49C0-A180-63F442BDAB7C}"/>
              </a:ext>
            </a:extLst>
          </p:cNvPr>
          <p:cNvSpPr txBox="1"/>
          <p:nvPr/>
        </p:nvSpPr>
        <p:spPr>
          <a:xfrm>
            <a:off x="2342599" y="1422703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50000 samples </a:t>
            </a:r>
          </a:p>
        </p:txBody>
      </p:sp>
      <p:pic>
        <p:nvPicPr>
          <p:cNvPr id="21" name="Imagen 2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EDA2CDB-9C80-40E6-A70B-1E37DB4E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2" y="1893333"/>
            <a:ext cx="6067629" cy="4550721"/>
          </a:xfrm>
          <a:prstGeom prst="rect">
            <a:avLst/>
          </a:prstGeom>
        </p:spPr>
      </p:pic>
      <p:pic>
        <p:nvPicPr>
          <p:cNvPr id="22" name="Imagen 2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C295A76-14E2-415E-AE63-48BDC2CD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55" y="1893333"/>
            <a:ext cx="6067628" cy="455072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0F48E65-DE38-44CE-90BF-FDE8EFF5CE18}"/>
              </a:ext>
            </a:extLst>
          </p:cNvPr>
          <p:cNvSpPr txBox="1"/>
          <p:nvPr/>
        </p:nvSpPr>
        <p:spPr>
          <a:xfrm>
            <a:off x="8596056" y="1288686"/>
            <a:ext cx="9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C2F9BF-9F2F-4840-952D-927D14ACAFDF}"/>
              </a:ext>
            </a:extLst>
          </p:cNvPr>
          <p:cNvSpPr/>
          <p:nvPr/>
        </p:nvSpPr>
        <p:spPr>
          <a:xfrm>
            <a:off x="2420730" y="2181350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Simple migration model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C2F9BF-9F2F-4840-952D-927D14ACAFDF}"/>
              </a:ext>
            </a:extLst>
          </p:cNvPr>
          <p:cNvSpPr/>
          <p:nvPr/>
        </p:nvSpPr>
        <p:spPr>
          <a:xfrm>
            <a:off x="2420730" y="2181350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0CE877B-00A3-47DE-9DAF-AFD3DEF73295}"/>
              </a:ext>
            </a:extLst>
          </p:cNvPr>
          <p:cNvSpPr/>
          <p:nvPr/>
        </p:nvSpPr>
        <p:spPr>
          <a:xfrm>
            <a:off x="490331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4BC8B5A-8FBB-48E8-A09C-0DD3FB2C60DB}"/>
              </a:ext>
            </a:extLst>
          </p:cNvPr>
          <p:cNvSpPr/>
          <p:nvPr/>
        </p:nvSpPr>
        <p:spPr>
          <a:xfrm>
            <a:off x="863600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98F70A5-F4FB-4DD7-B250-FF02DF1CE637}"/>
              </a:ext>
            </a:extLst>
          </p:cNvPr>
          <p:cNvSpPr/>
          <p:nvPr/>
        </p:nvSpPr>
        <p:spPr>
          <a:xfrm>
            <a:off x="863600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700FEF8-79B5-405C-95F6-EC97942AF042}"/>
              </a:ext>
            </a:extLst>
          </p:cNvPr>
          <p:cNvSpPr/>
          <p:nvPr/>
        </p:nvSpPr>
        <p:spPr>
          <a:xfrm>
            <a:off x="863600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02D2DAE-F863-480E-8130-DDA9793A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34" y="2672110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7067ED2-68F4-4E27-B51E-88156B87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32" y="3617091"/>
            <a:ext cx="326534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50EFD643-E8D1-4065-89C9-EE665169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43" y="453038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AF86BEB-92BA-41C3-B043-CA06D94F066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193800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2B420E3-6F19-4902-A07A-84349C3339F2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1193800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1D2F098-E20B-4247-90EE-170B39577F50}"/>
              </a:ext>
            </a:extLst>
          </p:cNvPr>
          <p:cNvSpPr/>
          <p:nvPr/>
        </p:nvSpPr>
        <p:spPr>
          <a:xfrm>
            <a:off x="3204956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6972560-E4A8-4807-AF73-985FC2B215A5}"/>
              </a:ext>
            </a:extLst>
          </p:cNvPr>
          <p:cNvSpPr/>
          <p:nvPr/>
        </p:nvSpPr>
        <p:spPr>
          <a:xfrm>
            <a:off x="3597275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2EC20D8-293E-4FF4-B206-EF2251A1C96D}"/>
              </a:ext>
            </a:extLst>
          </p:cNvPr>
          <p:cNvSpPr/>
          <p:nvPr/>
        </p:nvSpPr>
        <p:spPr>
          <a:xfrm>
            <a:off x="3597275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382EFD8-66D5-48FC-9162-5F9BD6645860}"/>
              </a:ext>
            </a:extLst>
          </p:cNvPr>
          <p:cNvSpPr/>
          <p:nvPr/>
        </p:nvSpPr>
        <p:spPr>
          <a:xfrm>
            <a:off x="3597275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ADBA6B6-9F8C-4B11-8058-DBF7AD3AE606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927475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FB8638A-A9E5-49D4-ADF0-047EC9C3E5BB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3927475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8">
            <a:extLst>
              <a:ext uri="{FF2B5EF4-FFF2-40B4-BE49-F238E27FC236}">
                <a16:creationId xmlns:a16="http://schemas.microsoft.com/office/drawing/2014/main" id="{18E1BD3B-CA5F-46DE-A110-F7E76EC80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290" y="4530384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53E77351-00F6-49BF-B66C-C8CC2DAFE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34" y="3594336"/>
            <a:ext cx="361826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2F266BAA-5F96-4734-AA62-607C4816D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644883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4952615-E28C-4730-9BE6-224AE426DD4B}"/>
              </a:ext>
            </a:extLst>
          </p:cNvPr>
          <p:cNvCxnSpPr>
            <a:cxnSpLocks/>
          </p:cNvCxnSpPr>
          <p:nvPr/>
        </p:nvCxnSpPr>
        <p:spPr>
          <a:xfrm>
            <a:off x="1999245" y="4530384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34136CD-0A8F-4BE6-8116-63226F3C8656}"/>
              </a:ext>
            </a:extLst>
          </p:cNvPr>
          <p:cNvCxnSpPr>
            <a:cxnSpLocks/>
          </p:cNvCxnSpPr>
          <p:nvPr/>
        </p:nvCxnSpPr>
        <p:spPr>
          <a:xfrm flipH="1">
            <a:off x="1999245" y="2768878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4">
            <a:extLst>
              <a:ext uri="{FF2B5EF4-FFF2-40B4-BE49-F238E27FC236}">
                <a16:creationId xmlns:a16="http://schemas.microsoft.com/office/drawing/2014/main" id="{31F29192-C983-486D-9CCB-4342499AD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72" y="4725716"/>
            <a:ext cx="2229505" cy="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A0AD347A-D12C-48A2-BFEB-1954A3C6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6C83550A-6302-4B94-8C20-3AE347B2F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A66183D9-ABB0-4DF0-96E3-DBC96975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73" y="2964577"/>
            <a:ext cx="2147213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>
            <a:extLst>
              <a:ext uri="{FF2B5EF4-FFF2-40B4-BE49-F238E27FC236}">
                <a16:creationId xmlns:a16="http://schemas.microsoft.com/office/drawing/2014/main" id="{8AA10410-7A27-49BC-95E6-81D50E2D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29" y="2966218"/>
            <a:ext cx="2147213" cy="3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>
            <a:extLst>
              <a:ext uri="{FF2B5EF4-FFF2-40B4-BE49-F238E27FC236}">
                <a16:creationId xmlns:a16="http://schemas.microsoft.com/office/drawing/2014/main" id="{761AC52D-2E10-4192-BF55-28DAE398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92" y="3668250"/>
            <a:ext cx="2347912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6">
            <a:extLst>
              <a:ext uri="{FF2B5EF4-FFF2-40B4-BE49-F238E27FC236}">
                <a16:creationId xmlns:a16="http://schemas.microsoft.com/office/drawing/2014/main" id="{ECE81E6C-9A20-4AD1-9092-2B97C075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08" y="3668249"/>
            <a:ext cx="2347913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614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Bifurcations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21A675-C949-4AD1-9CFF-8A49266E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679381"/>
            <a:ext cx="3901936" cy="4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5E8E95-C75F-417F-A966-666F5425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78" y="1719005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12104631-FF9E-4DB2-B76B-8463C4FC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9" y="2712230"/>
            <a:ext cx="5653467" cy="3392081"/>
          </a:xfrm>
          <a:prstGeom prst="rect">
            <a:avLst/>
          </a:prstGeom>
        </p:spPr>
      </p:pic>
      <p:pic>
        <p:nvPicPr>
          <p:cNvPr id="8" name="Imagen 7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F4760047-344A-46F3-A32A-B26F33C94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08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Bifurcations and stability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3AC08-6697-42FB-A501-31E7FC4313FF}"/>
              </a:ext>
            </a:extLst>
          </p:cNvPr>
          <p:cNvSpPr txBox="1"/>
          <p:nvPr/>
        </p:nvSpPr>
        <p:spPr>
          <a:xfrm>
            <a:off x="1727911" y="6104311"/>
            <a:ext cx="915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Asimmetric</a:t>
            </a:r>
            <a:r>
              <a:rPr lang="en-US" dirty="0"/>
              <a:t> mobility can break fixed states of well-mixed populations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0D1C9254-17E9-49EA-8448-152D7384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8" y="2712230"/>
            <a:ext cx="5653468" cy="339208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2944410-358E-45B3-A3AA-4155C36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CA0F578F-6225-4B87-AB46-56372D7ED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1A87DE-FFAC-422F-AD73-D80B7D7E8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94" y="1455334"/>
            <a:ext cx="2914905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1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master equation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3" r="64464"/>
          <a:stretch/>
        </p:blipFill>
        <p:spPr bwMode="auto">
          <a:xfrm>
            <a:off x="1298729" y="3008779"/>
            <a:ext cx="2288534" cy="22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BB80EE1-17FF-45CA-AB79-0733F165D593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BB80EE1-17FF-45CA-AB79-0733F165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37500" r="-29167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A7E6F9F1-3F0B-4711-A245-7DE8B3FC36B8}"/>
              </a:ext>
            </a:extLst>
          </p:cNvPr>
          <p:cNvSpPr/>
          <p:nvPr/>
        </p:nvSpPr>
        <p:spPr>
          <a:xfrm>
            <a:off x="1229419" y="3564350"/>
            <a:ext cx="1766999" cy="10473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F169E9-7AC0-4791-A595-F2461D69FF1A}"/>
              </a:ext>
            </a:extLst>
          </p:cNvPr>
          <p:cNvCxnSpPr>
            <a:cxnSpLocks/>
          </p:cNvCxnSpPr>
          <p:nvPr/>
        </p:nvCxnSpPr>
        <p:spPr>
          <a:xfrm flipV="1">
            <a:off x="1636428" y="3151214"/>
            <a:ext cx="953418" cy="9381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3F3A846-90C7-43DE-823A-CE2F99B80459}"/>
                  </a:ext>
                </a:extLst>
              </p:cNvPr>
              <p:cNvSpPr txBox="1"/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3F3A846-90C7-43DE-823A-CE2F99B80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blipFill>
                <a:blip r:embed="rId5"/>
                <a:stretch>
                  <a:fillRect l="-32353" t="-4444" r="-294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08BED73-58D0-4438-B005-5A0869FBA6D7}"/>
                  </a:ext>
                </a:extLst>
              </p:cNvPr>
              <p:cNvSpPr txBox="1"/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08BED73-58D0-4438-B005-5A0869FBA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blipFill>
                <a:blip r:embed="rId6"/>
                <a:stretch>
                  <a:fillRect l="-41667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799C99DF-83F6-41D0-8E4F-296C9F7E712D}"/>
                  </a:ext>
                </a:extLst>
              </p:cNvPr>
              <p:cNvSpPr txBox="1"/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799C99DF-83F6-41D0-8E4F-296C9F7E7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02E8CF4-6554-4863-B9DC-43C304D7A223}"/>
                  </a:ext>
                </a:extLst>
              </p:cNvPr>
              <p:cNvSpPr txBox="1"/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02E8CF4-6554-4863-B9DC-43C304D7A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blipFill>
                <a:blip r:embed="rId8"/>
                <a:stretch>
                  <a:fillRect l="-8791" r="-989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3C381062-69DE-410C-BCF8-DE26F6D8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60" y="2901808"/>
            <a:ext cx="2782478" cy="7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B1A8094-F27E-4A72-B6ED-314239EE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081280"/>
            <a:ext cx="1598690" cy="3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9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Bifurcations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2944410-358E-45B3-A3AA-4155C36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910D3A7D-FAD3-4CD5-BC37-693AC0B74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8" y="2796093"/>
            <a:ext cx="4784035" cy="35880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36DC2DCE-A3FC-4FC6-9C5A-B3762EA99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9" y="2801521"/>
            <a:ext cx="4784036" cy="358802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EA567B4-B9EA-4B89-A035-78C88D27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9" y="1835652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479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and domination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E0E3EFD-2EC2-4EAF-9115-C60E08A0024F}"/>
              </a:ext>
            </a:extLst>
          </p:cNvPr>
          <p:cNvSpPr/>
          <p:nvPr/>
        </p:nvSpPr>
        <p:spPr>
          <a:xfrm>
            <a:off x="2517913" y="2286569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70DEFF6-D42B-42CB-9EA2-37A023AF91F2}"/>
              </a:ext>
            </a:extLst>
          </p:cNvPr>
          <p:cNvSpPr/>
          <p:nvPr/>
        </p:nvSpPr>
        <p:spPr>
          <a:xfrm>
            <a:off x="3525079" y="242127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6496EBD-722A-4FAC-96F8-E21F78CEE4C6}"/>
              </a:ext>
            </a:extLst>
          </p:cNvPr>
          <p:cNvSpPr/>
          <p:nvPr/>
        </p:nvSpPr>
        <p:spPr>
          <a:xfrm>
            <a:off x="2891183" y="363192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2C8CC12-7588-4612-AA3A-3BB5C6BBDBDB}"/>
              </a:ext>
            </a:extLst>
          </p:cNvPr>
          <p:cNvSpPr/>
          <p:nvPr/>
        </p:nvSpPr>
        <p:spPr>
          <a:xfrm>
            <a:off x="3525079" y="476105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733B582-7DFB-4D45-B721-D46C68DC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13" y="2567476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6BE8277-63E4-4FDD-845F-3B4E262B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22" y="491243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7DFC1C6-DE34-4A6A-8DAC-BF24F2AC2919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221383" y="2984963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2C79FB5-58C4-43DF-B4E0-3860619BEF5C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3221383" y="4292326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F4B4C731-97E8-4CED-A913-60C9E83D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26" y="3787637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183038C5-7CEF-4F3F-BB97-873C49E90B4C}"/>
              </a:ext>
            </a:extLst>
          </p:cNvPr>
          <p:cNvSpPr/>
          <p:nvPr/>
        </p:nvSpPr>
        <p:spPr>
          <a:xfrm>
            <a:off x="4249297" y="363099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500665C-260F-4719-9D65-7934583DD09D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4088766" y="2984963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C0F12C4-9014-4505-99B9-912DABFB8BC4}"/>
              </a:ext>
            </a:extLst>
          </p:cNvPr>
          <p:cNvCxnSpPr>
            <a:cxnSpLocks/>
            <a:stCxn id="19" idx="4"/>
            <a:endCxn id="11" idx="7"/>
          </p:cNvCxnSpPr>
          <p:nvPr/>
        </p:nvCxnSpPr>
        <p:spPr>
          <a:xfrm flipH="1">
            <a:off x="4088766" y="4291397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00836DD4-6D25-45EB-B50B-A1933A6D9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54" y="3684212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0FB77BC-C375-41D9-AC0E-34FBB4DE015C}"/>
              </a:ext>
            </a:extLst>
          </p:cNvPr>
          <p:cNvSpPr/>
          <p:nvPr/>
        </p:nvSpPr>
        <p:spPr>
          <a:xfrm>
            <a:off x="6685807" y="2272753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BAD3EB5-1D13-4FA7-A454-7CFB5A12C1A1}"/>
              </a:ext>
            </a:extLst>
          </p:cNvPr>
          <p:cNvSpPr/>
          <p:nvPr/>
        </p:nvSpPr>
        <p:spPr>
          <a:xfrm>
            <a:off x="7692973" y="240746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01E5289-43AF-4267-A373-A91D9EDF926C}"/>
              </a:ext>
            </a:extLst>
          </p:cNvPr>
          <p:cNvSpPr/>
          <p:nvPr/>
        </p:nvSpPr>
        <p:spPr>
          <a:xfrm>
            <a:off x="7059077" y="36181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4BEE058-B0AE-4C64-82D3-8C2B0B24CFE6}"/>
              </a:ext>
            </a:extLst>
          </p:cNvPr>
          <p:cNvSpPr/>
          <p:nvPr/>
        </p:nvSpPr>
        <p:spPr>
          <a:xfrm>
            <a:off x="7692973" y="474723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DA959FE-3C1B-4781-9B46-38C8EDBAB7E9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389277" y="2971147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F88D0B7-F246-4B38-A9AD-78F14A12919B}"/>
              </a:ext>
            </a:extLst>
          </p:cNvPr>
          <p:cNvCxnSpPr>
            <a:cxnSpLocks/>
            <a:stCxn id="25" idx="4"/>
            <a:endCxn id="26" idx="1"/>
          </p:cNvCxnSpPr>
          <p:nvPr/>
        </p:nvCxnSpPr>
        <p:spPr>
          <a:xfrm>
            <a:off x="7389277" y="4278510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>
            <a:extLst>
              <a:ext uri="{FF2B5EF4-FFF2-40B4-BE49-F238E27FC236}">
                <a16:creationId xmlns:a16="http://schemas.microsoft.com/office/drawing/2014/main" id="{26B8EC2A-D684-4EC8-85F4-562A93B2C3F0}"/>
              </a:ext>
            </a:extLst>
          </p:cNvPr>
          <p:cNvSpPr/>
          <p:nvPr/>
        </p:nvSpPr>
        <p:spPr>
          <a:xfrm>
            <a:off x="8417191" y="361718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CB952CAC-ABEE-4EEF-A5FE-2CA3904AFA03}"/>
              </a:ext>
            </a:extLst>
          </p:cNvPr>
          <p:cNvCxnSpPr>
            <a:cxnSpLocks/>
            <a:stCxn id="24" idx="5"/>
            <a:endCxn id="29" idx="0"/>
          </p:cNvCxnSpPr>
          <p:nvPr/>
        </p:nvCxnSpPr>
        <p:spPr>
          <a:xfrm>
            <a:off x="8256660" y="2971147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BA917A0-DEC7-483A-A1E3-72D288FBF493}"/>
              </a:ext>
            </a:extLst>
          </p:cNvPr>
          <p:cNvCxnSpPr>
            <a:cxnSpLocks/>
            <a:stCxn id="29" idx="4"/>
            <a:endCxn id="26" idx="7"/>
          </p:cNvCxnSpPr>
          <p:nvPr/>
        </p:nvCxnSpPr>
        <p:spPr>
          <a:xfrm flipH="1">
            <a:off x="8256660" y="4277581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>
            <a:extLst>
              <a:ext uri="{FF2B5EF4-FFF2-40B4-BE49-F238E27FC236}">
                <a16:creationId xmlns:a16="http://schemas.microsoft.com/office/drawing/2014/main" id="{C8F8D074-C9D6-43C0-8455-1743C30B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68" y="3753350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B2075228-44D6-4AF1-8B6B-E38125EAB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47" y="3671478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264B3BA1-1751-477F-ABD9-DED34E0E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78" y="4898618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9FA36F40-4FF5-476B-B68A-BE1726989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86" y="2521487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E13EB4B4-C132-480D-9F9F-F235F954D696}"/>
              </a:ext>
            </a:extLst>
          </p:cNvPr>
          <p:cNvCxnSpPr>
            <a:cxnSpLocks/>
          </p:cNvCxnSpPr>
          <p:nvPr/>
        </p:nvCxnSpPr>
        <p:spPr>
          <a:xfrm>
            <a:off x="5378549" y="4843182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AC7C84BC-1C70-4DCA-B1D7-FDFBD0AD8CF8}"/>
              </a:ext>
            </a:extLst>
          </p:cNvPr>
          <p:cNvCxnSpPr>
            <a:cxnSpLocks/>
          </p:cNvCxnSpPr>
          <p:nvPr/>
        </p:nvCxnSpPr>
        <p:spPr>
          <a:xfrm flipH="1">
            <a:off x="5378549" y="3081676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o 37">
            <a:extLst>
              <a:ext uri="{FF2B5EF4-FFF2-40B4-BE49-F238E27FC236}">
                <a16:creationId xmlns:a16="http://schemas.microsoft.com/office/drawing/2014/main" id="{E71512B2-5173-4281-A1FF-D23AE539A2B3}"/>
              </a:ext>
            </a:extLst>
          </p:cNvPr>
          <p:cNvSpPr/>
          <p:nvPr/>
        </p:nvSpPr>
        <p:spPr>
          <a:xfrm>
            <a:off x="1305546" y="1681630"/>
            <a:ext cx="1547157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F5B1B73-A7A7-4FF0-B1EB-E0E9CD7DA1FB}"/>
              </a:ext>
            </a:extLst>
          </p:cNvPr>
          <p:cNvSpPr/>
          <p:nvPr/>
        </p:nvSpPr>
        <p:spPr>
          <a:xfrm>
            <a:off x="1550506" y="2008161"/>
            <a:ext cx="8133248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8832547-4E93-48DA-AE99-BB83A331FF73}"/>
              </a:ext>
            </a:extLst>
          </p:cNvPr>
          <p:cNvSpPr txBox="1"/>
          <p:nvPr/>
        </p:nvSpPr>
        <p:spPr>
          <a:xfrm>
            <a:off x="295721" y="1892046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whole system have  a single variant  </a:t>
            </a:r>
          </a:p>
          <a:p>
            <a:endParaRPr lang="en-US" dirty="0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AA9B2EB5-4EC4-4564-B876-E318D191C442}"/>
              </a:ext>
            </a:extLst>
          </p:cNvPr>
          <p:cNvSpPr/>
          <p:nvPr/>
        </p:nvSpPr>
        <p:spPr>
          <a:xfrm flipH="1" flipV="1">
            <a:off x="9230454" y="4777604"/>
            <a:ext cx="1373575" cy="1466114"/>
          </a:xfrm>
          <a:prstGeom prst="arc">
            <a:avLst>
              <a:gd name="adj1" fmla="val 12703176"/>
              <a:gd name="adj2" fmla="val 0"/>
            </a:avLst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A392590-D026-4AB4-9329-9EA5E96342F3}"/>
              </a:ext>
            </a:extLst>
          </p:cNvPr>
          <p:cNvSpPr txBox="1"/>
          <p:nvPr/>
        </p:nvSpPr>
        <p:spPr>
          <a:xfrm>
            <a:off x="9546443" y="4560764"/>
            <a:ext cx="252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infectious individuals with a different variant appear in Node 2</a:t>
            </a:r>
          </a:p>
        </p:txBody>
      </p:sp>
    </p:spTree>
    <p:extLst>
      <p:ext uri="{BB962C8B-B14F-4D97-AF65-F5344CB8AC3E}">
        <p14:creationId xmlns:p14="http://schemas.microsoft.com/office/powerpoint/2010/main" val="83439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/>
      <p:bldP spid="41" grpId="0" animBg="1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and domination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958BA38-19F6-40F1-84E4-9C757120D492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46DE6C05-A9DD-440D-BD3F-6C552CF862E4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8822B3F-A267-44D7-AECB-7BE4BBD4D79A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CC80C846-9967-4112-A7D1-45F1DBB5ED3E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06C6EC5-CA1B-451C-AC44-9789E16320E0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76E76225-F649-4962-A272-F02F46CE0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42E7072A-C214-4C0B-95EB-143D10F19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68B7299A-5271-413F-BD49-FDB81A32B394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7177F73F-41B6-4AAC-8CE0-A62967AB2E05}"/>
                </a:ext>
              </a:extLst>
            </p:cNvPr>
            <p:cNvCxnSpPr>
              <a:cxnSpLocks/>
              <a:stCxn id="46" idx="4"/>
              <a:endCxn id="47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4453D3E-FD76-4D2B-8C97-B918FFDB7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D887FE61-0705-4FA3-9102-C931C0B7CAB9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5619D97A-DE7F-4EF5-893E-FA7C9AD741D1}"/>
                </a:ext>
              </a:extLst>
            </p:cNvPr>
            <p:cNvCxnSpPr>
              <a:cxnSpLocks/>
              <a:stCxn id="45" idx="5"/>
              <a:endCxn id="53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A1639785-81D4-4749-9DF6-ED947FA2CB51}"/>
                </a:ext>
              </a:extLst>
            </p:cNvPr>
            <p:cNvCxnSpPr>
              <a:cxnSpLocks/>
              <a:stCxn id="53" idx="4"/>
              <a:endCxn id="47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6">
              <a:extLst>
                <a:ext uri="{FF2B5EF4-FFF2-40B4-BE49-F238E27FC236}">
                  <a16:creationId xmlns:a16="http://schemas.microsoft.com/office/drawing/2014/main" id="{69590666-2046-49EB-9DD8-D6A0155E2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58A1E2A9-1621-4854-8BAE-A49E4D1956E4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5CBB78BE-4D77-4DAE-94BB-F2D27EC0D97F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B5B44512-D814-4C89-A73E-AF2A991EB753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DBBFC430-FB92-4114-9C53-00863E4C5563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BD473057-A66F-48BE-82C5-301EB968B7C3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D228BAEF-E686-4D8C-9A48-7229EE47BA85}"/>
                </a:ext>
              </a:extLst>
            </p:cNvPr>
            <p:cNvCxnSpPr>
              <a:cxnSpLocks/>
              <a:stCxn id="59" idx="4"/>
              <a:endCxn id="6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F5F7CC0-99C0-4C29-B76F-8FBDA81C04D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6279458D-8DF8-4228-9CA8-8F586E58EFF0}"/>
                </a:ext>
              </a:extLst>
            </p:cNvPr>
            <p:cNvCxnSpPr>
              <a:cxnSpLocks/>
              <a:stCxn id="58" idx="5"/>
              <a:endCxn id="63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>
              <a:extLst>
                <a:ext uri="{FF2B5EF4-FFF2-40B4-BE49-F238E27FC236}">
                  <a16:creationId xmlns:a16="http://schemas.microsoft.com/office/drawing/2014/main" id="{FC159458-6C9E-44AB-9294-F30BA3CD5676}"/>
                </a:ext>
              </a:extLst>
            </p:cNvPr>
            <p:cNvCxnSpPr>
              <a:cxnSpLocks/>
              <a:stCxn id="63" idx="4"/>
              <a:endCxn id="6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D81F9D99-6B06-48FA-8CA6-FB73C47C9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>
              <a:extLst>
                <a:ext uri="{FF2B5EF4-FFF2-40B4-BE49-F238E27FC236}">
                  <a16:creationId xmlns:a16="http://schemas.microsoft.com/office/drawing/2014/main" id="{272BBF9B-686A-4CEB-817B-01158DC2B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">
              <a:extLst>
                <a:ext uri="{FF2B5EF4-FFF2-40B4-BE49-F238E27FC236}">
                  <a16:creationId xmlns:a16="http://schemas.microsoft.com/office/drawing/2014/main" id="{213DFF2B-0D09-4249-BBA2-A910A5B6F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>
              <a:extLst>
                <a:ext uri="{FF2B5EF4-FFF2-40B4-BE49-F238E27FC236}">
                  <a16:creationId xmlns:a16="http://schemas.microsoft.com/office/drawing/2014/main" id="{A05981CD-1AD8-4595-A8C0-93FE25AFB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419B93AA-FA32-49D0-8DEB-AC04F3323714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15BEFF90-F670-4825-8F19-F1C9C5CB8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16">
            <a:extLst>
              <a:ext uri="{FF2B5EF4-FFF2-40B4-BE49-F238E27FC236}">
                <a16:creationId xmlns:a16="http://schemas.microsoft.com/office/drawing/2014/main" id="{1C177BA4-8F91-4111-8129-B4402EC8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8">
            <a:extLst>
              <a:ext uri="{FF2B5EF4-FFF2-40B4-BE49-F238E27FC236}">
                <a16:creationId xmlns:a16="http://schemas.microsoft.com/office/drawing/2014/main" id="{F00D9DAE-29D3-4425-85A9-6AAF4AF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>
            <a:extLst>
              <a:ext uri="{FF2B5EF4-FFF2-40B4-BE49-F238E27FC236}">
                <a16:creationId xmlns:a16="http://schemas.microsoft.com/office/drawing/2014/main" id="{09CFBEE9-C2D3-4078-8ECF-FEDC52A6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40" y="3403878"/>
            <a:ext cx="2554978" cy="5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>
            <a:extLst>
              <a:ext uri="{FF2B5EF4-FFF2-40B4-BE49-F238E27FC236}">
                <a16:creationId xmlns:a16="http://schemas.microsoft.com/office/drawing/2014/main" id="{A2AB522A-8277-4DD0-983B-66C087C80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2">
            <a:extLst>
              <a:ext uri="{FF2B5EF4-FFF2-40B4-BE49-F238E27FC236}">
                <a16:creationId xmlns:a16="http://schemas.microsoft.com/office/drawing/2014/main" id="{7F610133-6182-4E76-BD17-21E7EB2C9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6" y="5558318"/>
            <a:ext cx="4472677" cy="5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8">
            <a:extLst>
              <a:ext uri="{FF2B5EF4-FFF2-40B4-BE49-F238E27FC236}">
                <a16:creationId xmlns:a16="http://schemas.microsoft.com/office/drawing/2014/main" id="{84A5AF07-4A8D-437E-B555-AA906BB0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495861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0">
            <a:extLst>
              <a:ext uri="{FF2B5EF4-FFF2-40B4-BE49-F238E27FC236}">
                <a16:creationId xmlns:a16="http://schemas.microsoft.com/office/drawing/2014/main" id="{0C374A96-926B-451B-B28D-C433DE8B5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" y="5018763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70CBD7FE-2664-49EC-88AE-268C09F4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556612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>
            <a:extLst>
              <a:ext uri="{FF2B5EF4-FFF2-40B4-BE49-F238E27FC236}">
                <a16:creationId xmlns:a16="http://schemas.microsoft.com/office/drawing/2014/main" id="{CA30DDC5-EF06-46B9-ABF1-D5197423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22" y="6185015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638D1595-32E8-4C47-A1C0-A94299D1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73" y="2754059"/>
            <a:ext cx="5402736" cy="4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>
            <a:extLst>
              <a:ext uri="{FF2B5EF4-FFF2-40B4-BE49-F238E27FC236}">
                <a16:creationId xmlns:a16="http://schemas.microsoft.com/office/drawing/2014/main" id="{90461593-3BE7-4192-BA58-E2B0154D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86" y="3406389"/>
            <a:ext cx="2554978" cy="52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>
            <a:extLst>
              <a:ext uri="{FF2B5EF4-FFF2-40B4-BE49-F238E27FC236}">
                <a16:creationId xmlns:a16="http://schemas.microsoft.com/office/drawing/2014/main" id="{CB602482-C319-4410-9E1D-9AF0FD9E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35" y="4200829"/>
            <a:ext cx="5635623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488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and domination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Imagen 83" descr="Gráfico, Histograma&#10;&#10;Descripción generada automáticamente">
            <a:extLst>
              <a:ext uri="{FF2B5EF4-FFF2-40B4-BE49-F238E27FC236}">
                <a16:creationId xmlns:a16="http://schemas.microsoft.com/office/drawing/2014/main" id="{5772A443-EA17-4630-8C20-DAEB97A8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8" y="4126147"/>
            <a:ext cx="3807797" cy="1870448"/>
          </a:xfrm>
          <a:prstGeom prst="rect">
            <a:avLst/>
          </a:prstGeom>
        </p:spPr>
      </p:pic>
      <p:pic>
        <p:nvPicPr>
          <p:cNvPr id="85" name="Imagen 84" descr="Gráfico, Histograma&#10;&#10;Descripción generada automáticamente">
            <a:extLst>
              <a:ext uri="{FF2B5EF4-FFF2-40B4-BE49-F238E27FC236}">
                <a16:creationId xmlns:a16="http://schemas.microsoft.com/office/drawing/2014/main" id="{89D7DE8C-306B-4607-A7E7-9AD6F9F8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38" y="2272755"/>
            <a:ext cx="3807795" cy="1870447"/>
          </a:xfrm>
          <a:prstGeom prst="rect">
            <a:avLst/>
          </a:prstGeom>
        </p:spPr>
      </p:pic>
      <p:pic>
        <p:nvPicPr>
          <p:cNvPr id="86" name="Imagen 85" descr="Histograma&#10;&#10;Descripción generada automáticamente">
            <a:extLst>
              <a:ext uri="{FF2B5EF4-FFF2-40B4-BE49-F238E27FC236}">
                <a16:creationId xmlns:a16="http://schemas.microsoft.com/office/drawing/2014/main" id="{5343DC83-1661-4DA4-8989-0A43D184B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40" y="4158994"/>
            <a:ext cx="3807793" cy="1870446"/>
          </a:xfrm>
          <a:prstGeom prst="rect">
            <a:avLst/>
          </a:prstGeom>
        </p:spPr>
      </p:pic>
      <p:pic>
        <p:nvPicPr>
          <p:cNvPr id="87" name="Imagen 86" descr="Gráfico, Histograma&#10;&#10;Descripción generada automáticamente">
            <a:extLst>
              <a:ext uri="{FF2B5EF4-FFF2-40B4-BE49-F238E27FC236}">
                <a16:creationId xmlns:a16="http://schemas.microsoft.com/office/drawing/2014/main" id="{D2152E22-BD4B-44BA-B4AC-CA9AB36DC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19" y="2259897"/>
            <a:ext cx="3807795" cy="1870447"/>
          </a:xfrm>
          <a:prstGeom prst="rect">
            <a:avLst/>
          </a:prstGeom>
        </p:spPr>
      </p:pic>
      <p:pic>
        <p:nvPicPr>
          <p:cNvPr id="88" name="Imagen 8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35F35D0-DE7D-40B7-B3E0-BF366F765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4164548"/>
            <a:ext cx="3807793" cy="1870446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234F42CC-A161-4654-8113-5545ECB3A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5702"/>
            <a:ext cx="3807791" cy="1870445"/>
          </a:xfrm>
          <a:prstGeom prst="rect">
            <a:avLst/>
          </a:prstGeom>
        </p:spPr>
      </p:pic>
      <p:sp>
        <p:nvSpPr>
          <p:cNvPr id="90" name="Rectángulo 89">
            <a:extLst>
              <a:ext uri="{FF2B5EF4-FFF2-40B4-BE49-F238E27FC236}">
                <a16:creationId xmlns:a16="http://schemas.microsoft.com/office/drawing/2014/main" id="{6C00F630-1C23-49E3-BFB1-BF8A72AFAACC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18">
            <a:extLst>
              <a:ext uri="{FF2B5EF4-FFF2-40B4-BE49-F238E27FC236}">
                <a16:creationId xmlns:a16="http://schemas.microsoft.com/office/drawing/2014/main" id="{25720146-2971-4E1B-B59C-470E2B14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1" y="1502857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uadroTexto 91">
            <a:extLst>
              <a:ext uri="{FF2B5EF4-FFF2-40B4-BE49-F238E27FC236}">
                <a16:creationId xmlns:a16="http://schemas.microsoft.com/office/drawing/2014/main" id="{984B4776-5903-405B-A9C6-640BCCD75710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8418809C-280F-489D-A60D-5B834C8E1C02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DCE38A02-22E1-42B4-939A-837BB72F9478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BF1D1DB-CA71-40CA-A739-D726C8FC2F2B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1AE29BC5-D27D-4E91-A900-595DF714E77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E5179C08-1547-4BD3-B8BD-1993063A2EF8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pic>
        <p:nvPicPr>
          <p:cNvPr id="98" name="Picture 2">
            <a:extLst>
              <a:ext uri="{FF2B5EF4-FFF2-40B4-BE49-F238E27FC236}">
                <a16:creationId xmlns:a16="http://schemas.microsoft.com/office/drawing/2014/main" id="{73EE0032-C4E5-4CAA-8E57-8E65ADB99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3" y="1538602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>
            <a:extLst>
              <a:ext uri="{FF2B5EF4-FFF2-40B4-BE49-F238E27FC236}">
                <a16:creationId xmlns:a16="http://schemas.microsoft.com/office/drawing/2014/main" id="{4D10E4F4-F07A-41F7-8726-BDCC6560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17" y="1552646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6DCF1287-04BF-4E87-A02F-9C52FBAB0EC9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101" name="Rectángulo: esquinas redondeadas 100">
              <a:extLst>
                <a:ext uri="{FF2B5EF4-FFF2-40B4-BE49-F238E27FC236}">
                  <a16:creationId xmlns:a16="http://schemas.microsoft.com/office/drawing/2014/main" id="{84FD2A2F-3B29-492D-998F-BF80B288D4E6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20DB2115-22E0-43EC-81A8-53838F7548F5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F012A6C-79A7-4523-84BE-77E4BB59C940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34866FB9-779F-4718-A9D7-CD1B6C282503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B98A50CD-C299-4ACE-8494-864F1FF6676F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712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and domination</a:t>
            </a:r>
          </a:p>
        </p:txBody>
      </p:sp>
      <p:pic>
        <p:nvPicPr>
          <p:cNvPr id="26" name="Imagen 2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BB0788-5696-47C4-8C9A-10D762053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" y="1234433"/>
            <a:ext cx="5852172" cy="4389129"/>
          </a:xfrm>
          <a:prstGeom prst="rect">
            <a:avLst/>
          </a:prstGeom>
        </p:spPr>
      </p:pic>
      <p:pic>
        <p:nvPicPr>
          <p:cNvPr id="27" name="Imagen 2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93E81EE-BA1D-4AF9-BD2C-782028FAE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9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8D4553-0A06-4622-971F-552E2B548764}"/>
              </a:ext>
            </a:extLst>
          </p:cNvPr>
          <p:cNvSpPr txBox="1"/>
          <p:nvPr/>
        </p:nvSpPr>
        <p:spPr>
          <a:xfrm>
            <a:off x="979031" y="2459504"/>
            <a:ext cx="9048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Operator methods are a powerful theoretical tool for a certain type of epidemic models as they work with the whole probability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Analytic solutions of this formalism can be reduced by </a:t>
            </a:r>
            <a:r>
              <a:rPr lang="en-US" sz="2000" dirty="0" err="1">
                <a:latin typeface="+mj-lt"/>
              </a:rPr>
              <a:t>Markovianity</a:t>
            </a:r>
            <a:r>
              <a:rPr lang="en-US" sz="2000" dirty="0">
                <a:latin typeface="+mj-lt"/>
              </a:rPr>
              <a:t> and locality to easier-to-compute equations, but scalability is a major issue.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Tau-leap sampling allows to simulate and approach to more complex models and show interesting behaviors of migration.</a:t>
            </a:r>
          </a:p>
        </p:txBody>
      </p:sp>
    </p:spTree>
    <p:extLst>
      <p:ext uri="{BB962C8B-B14F-4D97-AF65-F5344CB8AC3E}">
        <p14:creationId xmlns:p14="http://schemas.microsoft.com/office/powerpoint/2010/main" val="373568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master equation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3" r="64464"/>
          <a:stretch/>
        </p:blipFill>
        <p:spPr bwMode="auto">
          <a:xfrm>
            <a:off x="1298729" y="3008779"/>
            <a:ext cx="2288534" cy="22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E6F9F1-3F0B-4711-A245-7DE8B3FC36B8}"/>
              </a:ext>
            </a:extLst>
          </p:cNvPr>
          <p:cNvSpPr/>
          <p:nvPr/>
        </p:nvSpPr>
        <p:spPr>
          <a:xfrm>
            <a:off x="1229419" y="3564350"/>
            <a:ext cx="1766999" cy="10473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F169E9-7AC0-4791-A595-F2461D69FF1A}"/>
              </a:ext>
            </a:extLst>
          </p:cNvPr>
          <p:cNvCxnSpPr>
            <a:cxnSpLocks/>
          </p:cNvCxnSpPr>
          <p:nvPr/>
        </p:nvCxnSpPr>
        <p:spPr>
          <a:xfrm>
            <a:off x="1636428" y="4089326"/>
            <a:ext cx="953418" cy="8202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7AD03CC-6FB8-43AF-9B7C-EAF5006E49F9}"/>
              </a:ext>
            </a:extLst>
          </p:cNvPr>
          <p:cNvCxnSpPr>
            <a:cxnSpLocks/>
          </p:cNvCxnSpPr>
          <p:nvPr/>
        </p:nvCxnSpPr>
        <p:spPr>
          <a:xfrm flipV="1">
            <a:off x="1636428" y="3253154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blipFill>
                <a:blip r:embed="rId6"/>
                <a:stretch>
                  <a:fillRect l="-37500" r="-29167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/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blipFill>
                <a:blip r:embed="rId7"/>
                <a:stretch>
                  <a:fillRect l="-32353" t="-4444" r="-294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/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blipFill>
                <a:blip r:embed="rId8"/>
                <a:stretch>
                  <a:fillRect l="-41667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/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/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blipFill>
                <a:blip r:embed="rId10"/>
                <a:stretch>
                  <a:fillRect l="-8791" r="-989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E9FE9522-3584-413B-9322-C3F6359D9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60" y="2901808"/>
            <a:ext cx="2782478" cy="7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81CC3A6-3AF9-43C2-BBB3-82C254A1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081280"/>
            <a:ext cx="1598690" cy="3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3E7315F-71AB-4839-999C-8CD6363ED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11" y="3101797"/>
            <a:ext cx="1598689" cy="3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8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master equation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3" r="64464"/>
          <a:stretch/>
        </p:blipFill>
        <p:spPr bwMode="auto">
          <a:xfrm>
            <a:off x="1298729" y="3008779"/>
            <a:ext cx="2288534" cy="22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E6F9F1-3F0B-4711-A245-7DE8B3FC36B8}"/>
              </a:ext>
            </a:extLst>
          </p:cNvPr>
          <p:cNvSpPr/>
          <p:nvPr/>
        </p:nvSpPr>
        <p:spPr>
          <a:xfrm>
            <a:off x="1229419" y="3564350"/>
            <a:ext cx="1766999" cy="10473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F169E9-7AC0-4791-A595-F2461D69FF1A}"/>
              </a:ext>
            </a:extLst>
          </p:cNvPr>
          <p:cNvCxnSpPr>
            <a:cxnSpLocks/>
          </p:cNvCxnSpPr>
          <p:nvPr/>
        </p:nvCxnSpPr>
        <p:spPr>
          <a:xfrm>
            <a:off x="1636428" y="4089326"/>
            <a:ext cx="953418" cy="8202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7AD03CC-6FB8-43AF-9B7C-EAF5006E49F9}"/>
              </a:ext>
            </a:extLst>
          </p:cNvPr>
          <p:cNvCxnSpPr>
            <a:cxnSpLocks/>
          </p:cNvCxnSpPr>
          <p:nvPr/>
        </p:nvCxnSpPr>
        <p:spPr>
          <a:xfrm flipV="1">
            <a:off x="1636428" y="3253154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blipFill>
                <a:blip r:embed="rId6"/>
                <a:stretch>
                  <a:fillRect l="-37500" r="-29167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/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blipFill>
                <a:blip r:embed="rId7"/>
                <a:stretch>
                  <a:fillRect l="-32353" t="-4444" r="-294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/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blipFill>
                <a:blip r:embed="rId8"/>
                <a:stretch>
                  <a:fillRect l="-41667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/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/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blipFill>
                <a:blip r:embed="rId10"/>
                <a:stretch>
                  <a:fillRect l="-8791" r="-989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2F6676B-0E55-4ED4-854E-60FFB81F38E1}"/>
              </a:ext>
            </a:extLst>
          </p:cNvPr>
          <p:cNvCxnSpPr>
            <a:cxnSpLocks/>
          </p:cNvCxnSpPr>
          <p:nvPr/>
        </p:nvCxnSpPr>
        <p:spPr>
          <a:xfrm flipV="1">
            <a:off x="1618203" y="4120472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9F55B5FB-F1BA-4A3A-922D-3AD46AA0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60" y="2901808"/>
            <a:ext cx="2782478" cy="7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BB8F322-EAB9-47A0-B9AB-E553922D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081280"/>
            <a:ext cx="1598690" cy="3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8B903A4-419C-4F32-8B68-27D29C20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11" y="3101797"/>
            <a:ext cx="1598689" cy="3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1F03182D-5B41-40C5-BF61-316AB609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812870"/>
            <a:ext cx="2496398" cy="3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73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master equation</a:t>
            </a:r>
          </a:p>
        </p:txBody>
      </p:sp>
      <p:pic>
        <p:nvPicPr>
          <p:cNvPr id="2050" name="Picture 2" descr="Download Pixel Grid - Grids Png - Full Size PNG Image - PNGkit">
            <a:extLst>
              <a:ext uri="{FF2B5EF4-FFF2-40B4-BE49-F238E27FC236}">
                <a16:creationId xmlns:a16="http://schemas.microsoft.com/office/drawing/2014/main" id="{4ED56243-ABCF-42E1-A538-50B7669B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3" r="64464"/>
          <a:stretch/>
        </p:blipFill>
        <p:spPr bwMode="auto">
          <a:xfrm>
            <a:off x="1298729" y="3008779"/>
            <a:ext cx="2288534" cy="22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AE2A3-E91E-4030-8CC9-767C6AA63AE2}"/>
              </a:ext>
            </a:extLst>
          </p:cNvPr>
          <p:cNvCxnSpPr/>
          <p:nvPr/>
        </p:nvCxnSpPr>
        <p:spPr>
          <a:xfrm flipV="1">
            <a:off x="674114" y="2642419"/>
            <a:ext cx="0" cy="263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F4867-DB96-4A5A-BF92-08A0AA2B5A66}"/>
              </a:ext>
            </a:extLst>
          </p:cNvPr>
          <p:cNvSpPr txBox="1"/>
          <p:nvPr/>
        </p:nvSpPr>
        <p:spPr>
          <a:xfrm rot="16200000">
            <a:off x="-631956" y="3777733"/>
            <a:ext cx="21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Infectious individuals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E6F9F1-3F0B-4711-A245-7DE8B3FC36B8}"/>
              </a:ext>
            </a:extLst>
          </p:cNvPr>
          <p:cNvSpPr/>
          <p:nvPr/>
        </p:nvSpPr>
        <p:spPr>
          <a:xfrm>
            <a:off x="1229419" y="3564350"/>
            <a:ext cx="1766999" cy="10473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F169E9-7AC0-4791-A595-F2461D69FF1A}"/>
              </a:ext>
            </a:extLst>
          </p:cNvPr>
          <p:cNvCxnSpPr>
            <a:cxnSpLocks/>
          </p:cNvCxnSpPr>
          <p:nvPr/>
        </p:nvCxnSpPr>
        <p:spPr>
          <a:xfrm>
            <a:off x="1636428" y="4089326"/>
            <a:ext cx="953418" cy="8202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7AD03CC-6FB8-43AF-9B7C-EAF5006E49F9}"/>
              </a:ext>
            </a:extLst>
          </p:cNvPr>
          <p:cNvCxnSpPr>
            <a:cxnSpLocks/>
          </p:cNvCxnSpPr>
          <p:nvPr/>
        </p:nvCxnSpPr>
        <p:spPr>
          <a:xfrm flipV="1">
            <a:off x="1636428" y="3253154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/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6D0C3FF-CB01-4B76-A816-B7AB8448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78" y="5514536"/>
                <a:ext cx="149913" cy="276999"/>
              </a:xfrm>
              <a:prstGeom prst="rect">
                <a:avLst/>
              </a:prstGeom>
              <a:blipFill>
                <a:blip r:embed="rId6"/>
                <a:stretch>
                  <a:fillRect l="-37500" r="-29167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/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6808B9-07E9-4B7F-8824-E5E69F02C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039" y="5514535"/>
                <a:ext cx="203582" cy="276999"/>
              </a:xfrm>
              <a:prstGeom prst="rect">
                <a:avLst/>
              </a:prstGeom>
              <a:blipFill>
                <a:blip r:embed="rId7"/>
                <a:stretch>
                  <a:fillRect l="-32353" t="-4444" r="-294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/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9AAB1B4-8588-465B-AFE8-59E9344A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4" y="4007080"/>
                <a:ext cx="148374" cy="276999"/>
              </a:xfrm>
              <a:prstGeom prst="rect">
                <a:avLst/>
              </a:prstGeom>
              <a:blipFill>
                <a:blip r:embed="rId8"/>
                <a:stretch>
                  <a:fillRect l="-41667" r="-291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/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7716145-DB42-4B1C-A795-C2F1116D0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6" y="4792595"/>
                <a:ext cx="552331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/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1DADE80-1E0A-4FCB-B073-442798F7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7" y="3148065"/>
                <a:ext cx="552331" cy="276999"/>
              </a:xfrm>
              <a:prstGeom prst="rect">
                <a:avLst/>
              </a:prstGeom>
              <a:blipFill>
                <a:blip r:embed="rId10"/>
                <a:stretch>
                  <a:fillRect l="-8791" r="-989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2F6676B-0E55-4ED4-854E-60FFB81F38E1}"/>
              </a:ext>
            </a:extLst>
          </p:cNvPr>
          <p:cNvCxnSpPr>
            <a:cxnSpLocks/>
          </p:cNvCxnSpPr>
          <p:nvPr/>
        </p:nvCxnSpPr>
        <p:spPr>
          <a:xfrm flipV="1">
            <a:off x="1618203" y="4120472"/>
            <a:ext cx="953418" cy="8348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F62B70A-5FF0-4BDB-A950-FCF8895883E5}"/>
              </a:ext>
            </a:extLst>
          </p:cNvPr>
          <p:cNvCxnSpPr>
            <a:cxnSpLocks/>
          </p:cNvCxnSpPr>
          <p:nvPr/>
        </p:nvCxnSpPr>
        <p:spPr>
          <a:xfrm>
            <a:off x="1608334" y="3269476"/>
            <a:ext cx="953418" cy="8202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DE696B7B-4438-4206-889D-5A7C915C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60" y="2901808"/>
            <a:ext cx="2782478" cy="7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D96BA640-5729-45DD-B01E-E5417570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081280"/>
            <a:ext cx="1598690" cy="3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2CA860CF-84A3-4D0C-B47D-CD758165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11" y="3101797"/>
            <a:ext cx="1598689" cy="3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3C9B64C-2154-4C27-9695-4867B899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7" y="3812870"/>
            <a:ext cx="2496398" cy="3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AC19B1F-EF93-4657-8326-34120EB0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74" y="4487940"/>
            <a:ext cx="2496398" cy="37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02C91D9E-9E4A-4E05-9B2B-79669C79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48" y="4487941"/>
            <a:ext cx="2496398" cy="34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5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SIS master equation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F64D14-1480-436B-AB91-F76B7CE1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89" y="3558809"/>
            <a:ext cx="1199124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EFEDDB9-F091-4867-BAFD-C5955DC1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37" y="2179425"/>
            <a:ext cx="24288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33E361-8557-4322-AE8B-F60F9FCE7699}"/>
              </a:ext>
            </a:extLst>
          </p:cNvPr>
          <p:cNvCxnSpPr/>
          <p:nvPr/>
        </p:nvCxnSpPr>
        <p:spPr>
          <a:xfrm>
            <a:off x="4646824" y="1690688"/>
            <a:ext cx="0" cy="4543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6A8338D7-058C-45ED-9930-43DA86637096}"/>
              </a:ext>
            </a:extLst>
          </p:cNvPr>
          <p:cNvSpPr/>
          <p:nvPr/>
        </p:nvSpPr>
        <p:spPr>
          <a:xfrm>
            <a:off x="8532683" y="1645429"/>
            <a:ext cx="3087260" cy="623326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0A127020-D550-4A91-8A49-F06252DCFEBB}"/>
              </a:ext>
            </a:extLst>
          </p:cNvPr>
          <p:cNvSpPr/>
          <p:nvPr/>
        </p:nvSpPr>
        <p:spPr>
          <a:xfrm rot="16200000">
            <a:off x="8168391" y="1722008"/>
            <a:ext cx="1325565" cy="2104247"/>
          </a:xfrm>
          <a:prstGeom prst="arc">
            <a:avLst>
              <a:gd name="adj1" fmla="val 16200000"/>
              <a:gd name="adj2" fmla="val 20524207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o 16">
            <a:extLst>
              <a:ext uri="{FF2B5EF4-FFF2-40B4-BE49-F238E27FC236}">
                <a16:creationId xmlns:a16="http://schemas.microsoft.com/office/drawing/2014/main" id="{8A069AD2-6CD2-490E-8BA2-2F75B769535E}"/>
              </a:ext>
            </a:extLst>
          </p:cNvPr>
          <p:cNvSpPr/>
          <p:nvPr/>
        </p:nvSpPr>
        <p:spPr>
          <a:xfrm rot="16200000" flipH="1">
            <a:off x="6264560" y="3799783"/>
            <a:ext cx="900752" cy="1942113"/>
          </a:xfrm>
          <a:prstGeom prst="arc">
            <a:avLst>
              <a:gd name="adj1" fmla="val 10674873"/>
              <a:gd name="adj2" fmla="val 16934094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BBCCC26-5B1C-4AEC-83DC-14090B96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487" y="1785169"/>
            <a:ext cx="1272749" cy="30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8E70491-43FA-4E33-B724-033BAF5A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313" y="1811332"/>
            <a:ext cx="1272748" cy="26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C13F91E3-9ADB-4526-B333-2DE711C463C1}"/>
              </a:ext>
            </a:extLst>
          </p:cNvPr>
          <p:cNvSpPr/>
          <p:nvPr/>
        </p:nvSpPr>
        <p:spPr>
          <a:xfrm>
            <a:off x="4748238" y="4997317"/>
            <a:ext cx="3087260" cy="623326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0F7F91D-88EC-405A-B96B-32DB1276FCA7}"/>
              </a:ext>
            </a:extLst>
          </p:cNvPr>
          <p:cNvSpPr/>
          <p:nvPr/>
        </p:nvSpPr>
        <p:spPr>
          <a:xfrm>
            <a:off x="8736487" y="5119843"/>
            <a:ext cx="3087260" cy="623326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o 26">
            <a:extLst>
              <a:ext uri="{FF2B5EF4-FFF2-40B4-BE49-F238E27FC236}">
                <a16:creationId xmlns:a16="http://schemas.microsoft.com/office/drawing/2014/main" id="{D640E87A-3836-4607-A236-6700E211F259}"/>
              </a:ext>
            </a:extLst>
          </p:cNvPr>
          <p:cNvSpPr/>
          <p:nvPr/>
        </p:nvSpPr>
        <p:spPr>
          <a:xfrm rot="16200000" flipH="1" flipV="1">
            <a:off x="9779408" y="3789942"/>
            <a:ext cx="1785320" cy="1765043"/>
          </a:xfrm>
          <a:prstGeom prst="arc">
            <a:avLst>
              <a:gd name="adj1" fmla="val 10674873"/>
              <a:gd name="adj2" fmla="val 18004114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770C4D5-92A2-40FB-A6D4-77702E40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61" y="5117262"/>
            <a:ext cx="2496398" cy="3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FE3A7C18-5B55-44AE-AE0F-18496897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18" y="5269555"/>
            <a:ext cx="2496398" cy="37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071DD02-096E-4DF3-9E39-44F05316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33" y="2766793"/>
            <a:ext cx="5676720" cy="17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8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7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1290</Words>
  <Application>Microsoft Office PowerPoint</Application>
  <PresentationFormat>Panorámica</PresentationFormat>
  <Paragraphs>305</Paragraphs>
  <Slides>55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2" baseType="lpstr">
      <vt:lpstr>Amasis MT Pro Medium</vt:lpstr>
      <vt:lpstr>Arial</vt:lpstr>
      <vt:lpstr>Calibri</vt:lpstr>
      <vt:lpstr>Calibri Light</vt:lpstr>
      <vt:lpstr>Cambria Math</vt:lpstr>
      <vt:lpstr>DejaVu Sans</vt:lpstr>
      <vt:lpstr>Tema de Office</vt:lpstr>
      <vt:lpstr>Operator approach to epidemic models</vt:lpstr>
      <vt:lpstr>Index</vt:lpstr>
      <vt:lpstr>What we want to simulate</vt:lpstr>
      <vt:lpstr>The Markovian master equation</vt:lpstr>
      <vt:lpstr>The forward master equation</vt:lpstr>
      <vt:lpstr>The forward master equation</vt:lpstr>
      <vt:lpstr>The forward master equation</vt:lpstr>
      <vt:lpstr>The forward master equation</vt:lpstr>
      <vt:lpstr>Example: SIS master equation</vt:lpstr>
      <vt:lpstr>The backward master equation</vt:lpstr>
      <vt:lpstr>The Doi-Peliti notation</vt:lpstr>
      <vt:lpstr>The Doi-Peliti notation</vt:lpstr>
      <vt:lpstr>Warm up exercise</vt:lpstr>
      <vt:lpstr>The operator notation</vt:lpstr>
      <vt:lpstr>SIS Hamiltonian in matrix form</vt:lpstr>
      <vt:lpstr>Analytic solution</vt:lpstr>
      <vt:lpstr>Step solution - Markovianity</vt:lpstr>
      <vt:lpstr>The SIS model solution</vt:lpstr>
      <vt:lpstr>The SIS model solution</vt:lpstr>
      <vt:lpstr>The SIS model solution with Det. Eq.</vt:lpstr>
      <vt:lpstr>SIR model affairs</vt:lpstr>
      <vt:lpstr>Solution: Phase space</vt:lpstr>
      <vt:lpstr>Solution: Phase space</vt:lpstr>
      <vt:lpstr>Probability of no-outbreak</vt:lpstr>
      <vt:lpstr>Probability of no-outbreak</vt:lpstr>
      <vt:lpstr>Probability of no-outbreak</vt:lpstr>
      <vt:lpstr>Probability of no-outbreak</vt:lpstr>
      <vt:lpstr>Probability of no-outbreak</vt:lpstr>
      <vt:lpstr>Probability of no-outbreak</vt:lpstr>
      <vt:lpstr>Endemic states</vt:lpstr>
      <vt:lpstr>Solutions in phase space</vt:lpstr>
      <vt:lpstr>Step back: Analytic solution</vt:lpstr>
      <vt:lpstr>Step back: Analytic solution</vt:lpstr>
      <vt:lpstr>Step back: Analytic solution</vt:lpstr>
      <vt:lpstr>Step back: Analytic solution</vt:lpstr>
      <vt:lpstr>Is the dynamics truncatable? </vt:lpstr>
      <vt:lpstr>The operator network  </vt:lpstr>
      <vt:lpstr>The operator network</vt:lpstr>
      <vt:lpstr>The communicability of H (or Ht)</vt:lpstr>
      <vt:lpstr>The communicability of H Δt</vt:lpstr>
      <vt:lpstr>The communicability of H Δt</vt:lpstr>
      <vt:lpstr>Testing - SIS</vt:lpstr>
      <vt:lpstr>Testing - SIR</vt:lpstr>
      <vt:lpstr>Scalability of the exp(Qt) algorithm</vt:lpstr>
      <vt:lpstr>Solving scalability: Sampling</vt:lpstr>
      <vt:lpstr>Sampling works</vt:lpstr>
      <vt:lpstr>Simple migration model</vt:lpstr>
      <vt:lpstr>Bifurcations</vt:lpstr>
      <vt:lpstr>Bifurcations and stability</vt:lpstr>
      <vt:lpstr>Bifurcations</vt:lpstr>
      <vt:lpstr>Variants and domination</vt:lpstr>
      <vt:lpstr>Variants and domination</vt:lpstr>
      <vt:lpstr>Variants and domination</vt:lpstr>
      <vt:lpstr>Variants and domination</vt:lpstr>
      <vt:lpstr>Take home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 Approach to epidemic systems: Part  I. Single node dynamics</dc:title>
  <dc:creator>José Alejandro Rojas Venegas</dc:creator>
  <cp:lastModifiedBy>José Alejandro Rojas Venegas</cp:lastModifiedBy>
  <cp:revision>30</cp:revision>
  <dcterms:created xsi:type="dcterms:W3CDTF">2021-08-07T19:23:17Z</dcterms:created>
  <dcterms:modified xsi:type="dcterms:W3CDTF">2022-03-01T15:06:06Z</dcterms:modified>
</cp:coreProperties>
</file>